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82" r:id="rId4"/>
    <p:sldId id="276" r:id="rId5"/>
    <p:sldId id="275" r:id="rId6"/>
    <p:sldId id="278" r:id="rId7"/>
    <p:sldId id="280" r:id="rId8"/>
    <p:sldId id="281" r:id="rId9"/>
    <p:sldId id="279" r:id="rId10"/>
    <p:sldId id="290" r:id="rId11"/>
    <p:sldId id="289" r:id="rId12"/>
    <p:sldId id="299" r:id="rId13"/>
    <p:sldId id="298" r:id="rId14"/>
    <p:sldId id="286" r:id="rId15"/>
    <p:sldId id="288" r:id="rId16"/>
    <p:sldId id="284" r:id="rId17"/>
    <p:sldId id="283" r:id="rId18"/>
    <p:sldId id="292" r:id="rId19"/>
    <p:sldId id="303" r:id="rId20"/>
    <p:sldId id="295" r:id="rId21"/>
    <p:sldId id="297" r:id="rId22"/>
    <p:sldId id="296" r:id="rId23"/>
    <p:sldId id="300" r:id="rId24"/>
    <p:sldId id="301"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101"/>
    <a:srgbClr val="000099"/>
    <a:srgbClr val="99CCFF"/>
    <a:srgbClr val="00CCFF"/>
    <a:srgbClr val="C70101"/>
    <a:srgbClr val="FF6600"/>
    <a:srgbClr val="FE0E0E"/>
    <a:srgbClr val="57C95C"/>
    <a:srgbClr val="4DD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8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62000" y="2400300"/>
            <a:ext cx="7543800" cy="1143000"/>
          </a:xfrm>
        </p:spPr>
        <p:txBody>
          <a:bodyPr>
            <a:noAutofit/>
          </a:bodyPr>
          <a:lstStyle>
            <a:lvl1pPr>
              <a:defRPr sz="8000"/>
            </a:lvl1pPr>
          </a:lstStyle>
          <a:p>
            <a:r>
              <a:rPr lang="en-US" dirty="0" err="1" smtClean="0"/>
              <a:t>Hier</a:t>
            </a:r>
            <a:r>
              <a:rPr lang="en-US" dirty="0" smtClean="0"/>
              <a:t> je </a:t>
            </a:r>
            <a:r>
              <a:rPr lang="en-US" dirty="0" err="1" smtClean="0"/>
              <a:t>titel</a:t>
            </a:r>
            <a:endParaRPr lang="en-US" dirty="0"/>
          </a:p>
        </p:txBody>
      </p:sp>
      <p:sp>
        <p:nvSpPr>
          <p:cNvPr id="3" name="Subtitle 2"/>
          <p:cNvSpPr>
            <a:spLocks noGrp="1"/>
          </p:cNvSpPr>
          <p:nvPr>
            <p:ph type="subTitle" idx="1" hasCustomPrompt="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Hier</a:t>
            </a:r>
            <a:r>
              <a:rPr lang="en-US" dirty="0" smtClean="0"/>
              <a:t> je sub </a:t>
            </a:r>
            <a:r>
              <a:rPr lang="en-US" dirty="0" err="1" smtClean="0"/>
              <a:t>titel</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V2-png-wit-trans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9684" y="-7871"/>
            <a:ext cx="3246117" cy="229387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Hier</a:t>
            </a:r>
            <a:r>
              <a:rPr lang="en-US" dirty="0" smtClean="0"/>
              <a:t> je </a:t>
            </a:r>
            <a:r>
              <a:rPr lang="en-US" dirty="0" err="1" smtClean="0"/>
              <a:t>tietel</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 y="514351"/>
            <a:ext cx="1828800" cy="4057649"/>
          </a:xfrm>
        </p:spPr>
        <p:txBody>
          <a:bodyPr vert="eaVert"/>
          <a:lstStyle/>
          <a:p>
            <a:r>
              <a:rPr lang="en-US" dirty="0" err="1" smtClean="0"/>
              <a:t>Hier</a:t>
            </a:r>
            <a:r>
              <a:rPr lang="en-US" dirty="0" smtClean="0"/>
              <a:t> je </a:t>
            </a:r>
            <a:r>
              <a:rPr lang="en-US" dirty="0" err="1" smtClean="0"/>
              <a:t>titel</a:t>
            </a:r>
            <a:r>
              <a:rPr lang="en-US" dirty="0" smtClean="0"/>
              <a:t> max. 2 regels</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a:lvl1pPr>
          </a:lstStyle>
          <a:p>
            <a:r>
              <a:rPr lang="en-US" dirty="0" err="1" smtClean="0"/>
              <a:t>Hier</a:t>
            </a:r>
            <a:r>
              <a:rPr lang="en-US" dirty="0" smtClean="0"/>
              <a:t> je </a:t>
            </a:r>
            <a:r>
              <a:rPr lang="en-US" dirty="0" err="1" smtClean="0"/>
              <a:t>titel</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FFE64A4-35FB-42B6-9183-2C0CE0E36649}"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62000" y="2457450"/>
            <a:ext cx="7543800" cy="1257300"/>
          </a:xfrm>
        </p:spPr>
        <p:txBody>
          <a:bodyPr anchor="b" anchorCtr="0"/>
          <a:lstStyle>
            <a:lvl1pPr algn="l">
              <a:defRPr sz="5400" b="0" cap="all"/>
            </a:lvl1pPr>
          </a:lstStyle>
          <a:p>
            <a:r>
              <a:rPr lang="en-US" dirty="0" err="1" smtClean="0"/>
              <a:t>Hier</a:t>
            </a:r>
            <a:r>
              <a:rPr lang="en-US" dirty="0" smtClean="0"/>
              <a:t> je </a:t>
            </a:r>
            <a:r>
              <a:rPr lang="en-US" dirty="0" err="1" smtClean="0"/>
              <a:t>titel</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2683B9-6ECA-47FA-93CF-B124A0FAC208}"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V2-png-wit-trans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9684" y="-7871"/>
            <a:ext cx="3246117" cy="22938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Hier</a:t>
            </a:r>
            <a:r>
              <a:rPr lang="en-US" dirty="0" smtClean="0"/>
              <a:t> je </a:t>
            </a:r>
            <a:r>
              <a:rPr lang="en-US" dirty="0" err="1" smtClean="0"/>
              <a:t>titel</a:t>
            </a:r>
            <a:endParaRPr lang="en-US" dirty="0"/>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429000"/>
            <a:ext cx="6781800" cy="1200150"/>
          </a:xfrm>
        </p:spPr>
        <p:txBody>
          <a:bodyPr/>
          <a:lstStyle>
            <a:lvl1pPr>
              <a:defRPr/>
            </a:lvl1pPr>
          </a:lstStyle>
          <a:p>
            <a:r>
              <a:rPr lang="en-US" dirty="0" err="1" smtClean="0"/>
              <a:t>Hier</a:t>
            </a:r>
            <a:r>
              <a:rPr lang="en-US" dirty="0" smtClean="0"/>
              <a:t> je </a:t>
            </a:r>
            <a:r>
              <a:rPr lang="en-US" dirty="0" err="1" smtClean="0"/>
              <a:t>titel</a:t>
            </a:r>
            <a:endParaRPr lang="en-US" dirty="0"/>
          </a:p>
        </p:txBody>
      </p:sp>
      <p:sp>
        <p:nvSpPr>
          <p:cNvPr id="3" name="Text Placeholder 2"/>
          <p:cNvSpPr>
            <a:spLocks noGrp="1"/>
          </p:cNvSpPr>
          <p:nvPr>
            <p:ph type="body" idx="1" hasCustomPrompt="1"/>
          </p:nvPr>
        </p:nvSpPr>
        <p:spPr>
          <a:xfrm>
            <a:off x="758952" y="457200"/>
            <a:ext cx="3657600" cy="479822"/>
          </a:xfrm>
        </p:spPr>
        <p:txBody>
          <a:bodyPr anchor="b">
            <a:noAutofit/>
          </a:bodyPr>
          <a:lstStyle>
            <a:lvl1pPr marL="0" indent="0">
              <a:buNone/>
              <a:defRPr sz="2800" b="0" cap="a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Kolom</a:t>
            </a:r>
            <a:r>
              <a:rPr lang="en-US" dirty="0" smtClean="0"/>
              <a:t> </a:t>
            </a:r>
            <a:r>
              <a:rPr lang="en-US" dirty="0" err="1" smtClean="0"/>
              <a:t>tekst</a:t>
            </a:r>
            <a:endParaRPr lang="en-US" dirty="0" smtClean="0"/>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hasCustomPrompt="1"/>
          </p:nvPr>
        </p:nvSpPr>
        <p:spPr>
          <a:xfrm>
            <a:off x="4645152" y="457200"/>
            <a:ext cx="3657600" cy="479822"/>
          </a:xfrm>
        </p:spPr>
        <p:txBody>
          <a:bodyPr anchor="b">
            <a:noAutofit/>
          </a:bodyPr>
          <a:lstStyle>
            <a:lvl1pPr marL="0" indent="0">
              <a:buNone/>
              <a:defRPr sz="2800" b="0" cap="a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Kolom</a:t>
            </a:r>
            <a:r>
              <a:rPr lang="en-US" dirty="0" smtClean="0"/>
              <a:t> </a:t>
            </a:r>
            <a:r>
              <a:rPr lang="en-US" dirty="0" err="1" smtClean="0"/>
              <a:t>tekst</a:t>
            </a:r>
            <a:endParaRPr lang="en-US" dirty="0" smtClean="0"/>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12/20/2016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‹nr.›</a:t>
            </a:fld>
            <a:endParaRPr lang="en-US"/>
          </a:p>
        </p:txBody>
      </p:sp>
      <p:cxnSp>
        <p:nvCxnSpPr>
          <p:cNvPr id="11" name="Straight Connector 10"/>
          <p:cNvCxnSpPr/>
          <p:nvPr/>
        </p:nvCxnSpPr>
        <p:spPr>
          <a:xfrm>
            <a:off x="758952" y="937022"/>
            <a:ext cx="3657600" cy="1191"/>
          </a:xfrm>
          <a:prstGeom prst="line">
            <a:avLst/>
          </a:prstGeom>
          <a:ln>
            <a:solidFill>
              <a:srgbClr val="CD092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a:ln>
            <a:solidFill>
              <a:srgbClr val="CD09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Hier</a:t>
            </a:r>
            <a:r>
              <a:rPr lang="en-US" dirty="0" smtClean="0"/>
              <a:t> je </a:t>
            </a:r>
            <a:r>
              <a:rPr lang="en-US" dirty="0" err="1" smtClean="0"/>
              <a:t>titel</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429000"/>
            <a:ext cx="6784848" cy="1200150"/>
          </a:xfrm>
        </p:spPr>
        <p:txBody>
          <a:bodyPr anchor="b">
            <a:normAutofit/>
          </a:bodyPr>
          <a:lstStyle>
            <a:lvl1pPr algn="l">
              <a:defRPr sz="5400" b="0"/>
            </a:lvl1pPr>
          </a:lstStyle>
          <a:p>
            <a:r>
              <a:rPr lang="en-US" dirty="0" err="1" smtClean="0"/>
              <a:t>Hier</a:t>
            </a:r>
            <a:r>
              <a:rPr lang="en-US" dirty="0" smtClean="0"/>
              <a:t> je </a:t>
            </a:r>
            <a:r>
              <a:rPr lang="en-US" dirty="0" err="1" smtClean="0"/>
              <a:t>titel</a:t>
            </a:r>
            <a:endParaRPr lang="en-US" dirty="0"/>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93F2040-9975-4642-A906-1DF87F8BE202}" type="datetime1">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952" y="3429000"/>
            <a:ext cx="6784848" cy="1200150"/>
          </a:xfrm>
        </p:spPr>
        <p:txBody>
          <a:bodyPr anchor="b">
            <a:normAutofit/>
          </a:bodyPr>
          <a:lstStyle>
            <a:lvl1pPr algn="l">
              <a:defRPr sz="5400" b="0"/>
            </a:lvl1pPr>
          </a:lstStyle>
          <a:p>
            <a:r>
              <a:rPr lang="en-US" dirty="0" err="1" smtClean="0"/>
              <a:t>Hier</a:t>
            </a:r>
            <a:r>
              <a:rPr lang="en-US" dirty="0" smtClean="0"/>
              <a:t> je </a:t>
            </a:r>
            <a:r>
              <a:rPr lang="en-US" dirty="0" err="1" smtClean="0"/>
              <a:t>titel</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1E52B4A-BA08-4841-AB08-A0D822ABC34D}" type="datetime1">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Autofit/>
          </a:bodyPr>
          <a:lstStyle/>
          <a:p>
            <a:r>
              <a:rPr lang="en-US" dirty="0" err="1" smtClean="0"/>
              <a:t>Hier</a:t>
            </a:r>
            <a:r>
              <a:rPr lang="en-US" dirty="0" smtClean="0"/>
              <a:t> je </a:t>
            </a:r>
            <a:r>
              <a:rPr lang="en-US" dirty="0" err="1" smtClean="0"/>
              <a:t>titel</a:t>
            </a:r>
            <a:r>
              <a:rPr lang="en-US" dirty="0" smtClean="0"/>
              <a:t> max. 1 regel</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0">
                <a:solidFill>
                  <a:schemeClr val="tx2">
                    <a:lumMod val="90000"/>
                    <a:lumOff val="10000"/>
                  </a:schemeClr>
                </a:solidFill>
                <a:latin typeface="Arial"/>
                <a:cs typeface="Arial"/>
              </a:defRPr>
            </a:lvl1pPr>
          </a:lstStyle>
          <a:p>
            <a:fld id="{75D48070-6A81-47D0-9810-1540B9FEFF61}" type="datetime1">
              <a:rPr lang="en-US" smtClean="0"/>
              <a:pPr/>
              <a:t>12/20/2016</a:t>
            </a:fld>
            <a:endParaRPr lang="en-US" dirty="0"/>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0">
                <a:solidFill>
                  <a:schemeClr val="tx2">
                    <a:lumMod val="90000"/>
                    <a:lumOff val="10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‹nr.›</a:t>
            </a:fld>
            <a:endParaRPr lang="en-US" dirty="0"/>
          </a:p>
        </p:txBody>
      </p:sp>
      <p:sp>
        <p:nvSpPr>
          <p:cNvPr id="8" name="Rectangle 7"/>
          <p:cNvSpPr/>
          <p:nvPr/>
        </p:nvSpPr>
        <p:spPr>
          <a:xfrm>
            <a:off x="777240" y="0"/>
            <a:ext cx="7543800" cy="285750"/>
          </a:xfrm>
          <a:prstGeom prst="rect">
            <a:avLst/>
          </a:prstGeom>
          <a:solidFill>
            <a:srgbClr val="CD0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0920"/>
              </a:solidFill>
            </a:endParaRPr>
          </a:p>
        </p:txBody>
      </p:sp>
      <p:sp>
        <p:nvSpPr>
          <p:cNvPr id="9" name="Rectangle 8"/>
          <p:cNvSpPr/>
          <p:nvPr/>
        </p:nvSpPr>
        <p:spPr>
          <a:xfrm>
            <a:off x="777240" y="4629150"/>
            <a:ext cx="7543800" cy="20574"/>
          </a:xfrm>
          <a:prstGeom prst="rect">
            <a:avLst/>
          </a:prstGeom>
          <a:solidFill>
            <a:srgbClr val="CD0920"/>
          </a:solidFill>
          <a:ln>
            <a:solidFill>
              <a:srgbClr val="CD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V4-png-wit-trans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7500" y="24023"/>
            <a:ext cx="1600200" cy="23565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800" kern="1200" cap="all">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rgbClr val="CD0920"/>
        </a:buClr>
        <a:buFont typeface="Arial" pitchFamily="34" charset="0"/>
        <a:buChar char="•"/>
        <a:defRPr sz="2400" kern="1200">
          <a:solidFill>
            <a:schemeClr val="tx2"/>
          </a:solidFill>
          <a:latin typeface="Arial"/>
          <a:ea typeface="+mn-ea"/>
          <a:cs typeface="+mn-cs"/>
        </a:defRPr>
      </a:lvl1pPr>
      <a:lvl2pPr marL="594360" indent="-274320" algn="l" defTabSz="914400" rtl="0" eaLnBrk="1" latinLnBrk="0" hangingPunct="1">
        <a:spcBef>
          <a:spcPct val="20000"/>
        </a:spcBef>
        <a:buClr>
          <a:srgbClr val="CD0920"/>
        </a:buClr>
        <a:buFont typeface="Arial" pitchFamily="34" charset="0"/>
        <a:buChar char="•"/>
        <a:defRPr sz="2200" kern="1200">
          <a:solidFill>
            <a:schemeClr val="tx2"/>
          </a:solidFill>
          <a:latin typeface="Arial"/>
          <a:ea typeface="+mn-ea"/>
          <a:cs typeface="+mn-cs"/>
        </a:defRPr>
      </a:lvl2pPr>
      <a:lvl3pPr marL="868680" indent="-228600" algn="l" defTabSz="914400" rtl="0" eaLnBrk="1" latinLnBrk="0" hangingPunct="1">
        <a:spcBef>
          <a:spcPct val="20000"/>
        </a:spcBef>
        <a:buClr>
          <a:srgbClr val="CD0920"/>
        </a:buClr>
        <a:buFont typeface="Arial" pitchFamily="34" charset="0"/>
        <a:buChar char="•"/>
        <a:defRPr sz="2000" kern="1200">
          <a:solidFill>
            <a:schemeClr val="tx2"/>
          </a:solidFill>
          <a:latin typeface="Arial"/>
          <a:ea typeface="+mn-ea"/>
          <a:cs typeface="+mn-cs"/>
        </a:defRPr>
      </a:lvl3pPr>
      <a:lvl4pPr marL="1143000" indent="-228600" algn="l" defTabSz="914400" rtl="0" eaLnBrk="1" latinLnBrk="0" hangingPunct="1">
        <a:spcBef>
          <a:spcPct val="20000"/>
        </a:spcBef>
        <a:buClr>
          <a:srgbClr val="CD0920"/>
        </a:buClr>
        <a:buFont typeface="Arial" pitchFamily="34" charset="0"/>
        <a:buChar char="•"/>
        <a:defRPr sz="1800" kern="1200">
          <a:solidFill>
            <a:schemeClr val="tx2"/>
          </a:solidFill>
          <a:latin typeface="Arial"/>
          <a:ea typeface="+mn-ea"/>
          <a:cs typeface="+mn-cs"/>
        </a:defRPr>
      </a:lvl4pPr>
      <a:lvl5pPr marL="1371600" indent="-228600" algn="l" defTabSz="914400" rtl="0" eaLnBrk="1" latinLnBrk="0" hangingPunct="1">
        <a:spcBef>
          <a:spcPct val="20000"/>
        </a:spcBef>
        <a:buClr>
          <a:srgbClr val="CD0920"/>
        </a:buClr>
        <a:buFont typeface="Arial" pitchFamily="34" charset="0"/>
        <a:buChar char="•"/>
        <a:defRPr sz="1800" kern="1200" baseline="0">
          <a:solidFill>
            <a:schemeClr val="tx2"/>
          </a:solidFill>
          <a:latin typeface="Arial"/>
          <a:ea typeface="+mn-ea"/>
          <a:cs typeface="+mn-cs"/>
        </a:defRPr>
      </a:lvl5pPr>
      <a:lvl6pPr marL="1645920" indent="-228600" algn="l" defTabSz="914400" rtl="0" eaLnBrk="1" latinLnBrk="0" hangingPunct="1">
        <a:spcBef>
          <a:spcPct val="20000"/>
        </a:spcBef>
        <a:buClr>
          <a:srgbClr val="CD0920"/>
        </a:buClr>
        <a:buFont typeface="Arial" pitchFamily="34" charset="0"/>
        <a:buChar char="•"/>
        <a:defRPr sz="1600" kern="1200">
          <a:solidFill>
            <a:schemeClr val="tx2"/>
          </a:solidFill>
          <a:latin typeface="Arial"/>
          <a:ea typeface="+mn-ea"/>
          <a:cs typeface="+mn-cs"/>
        </a:defRPr>
      </a:lvl6pPr>
      <a:lvl7pPr marL="1901952" indent="-228600" algn="l" defTabSz="914400" rtl="0" eaLnBrk="1" latinLnBrk="0" hangingPunct="1">
        <a:spcBef>
          <a:spcPct val="20000"/>
        </a:spcBef>
        <a:buClr>
          <a:srgbClr val="CD0920"/>
        </a:buClr>
        <a:buFont typeface="Arial" pitchFamily="34" charset="0"/>
        <a:buChar char="•"/>
        <a:defRPr sz="1600" kern="1200">
          <a:solidFill>
            <a:schemeClr val="tx2"/>
          </a:solidFill>
          <a:latin typeface="Arial"/>
          <a:ea typeface="+mn-ea"/>
          <a:cs typeface="+mn-cs"/>
        </a:defRPr>
      </a:lvl7pPr>
      <a:lvl8pPr marL="2194560" indent="-228600" algn="l" defTabSz="914400" rtl="0" eaLnBrk="1" latinLnBrk="0" hangingPunct="1">
        <a:spcBef>
          <a:spcPct val="20000"/>
        </a:spcBef>
        <a:buClr>
          <a:srgbClr val="CD0920"/>
        </a:buClr>
        <a:buFont typeface="Arial" pitchFamily="34" charset="0"/>
        <a:buChar char="•"/>
        <a:defRPr sz="1600" kern="1200">
          <a:solidFill>
            <a:schemeClr val="tx2"/>
          </a:solidFill>
          <a:latin typeface="Arial"/>
          <a:ea typeface="+mn-ea"/>
          <a:cs typeface="+mn-cs"/>
        </a:defRPr>
      </a:lvl8pPr>
      <a:lvl9pPr marL="2468880" indent="-228600" algn="l" defTabSz="914400" rtl="0" eaLnBrk="1" latinLnBrk="0" hangingPunct="1">
        <a:spcBef>
          <a:spcPct val="20000"/>
        </a:spcBef>
        <a:buClr>
          <a:srgbClr val="CD0920"/>
        </a:buClr>
        <a:buFont typeface="Arial" pitchFamily="34" charset="0"/>
        <a:buChar char="•"/>
        <a:defRPr sz="1600" kern="1200">
          <a:solidFill>
            <a:schemeClr val="tx2"/>
          </a:solidFill>
          <a:latin typeface="Arial"/>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859782"/>
            <a:ext cx="7543800" cy="1143000"/>
          </a:xfrm>
        </p:spPr>
        <p:txBody>
          <a:bodyPr/>
          <a:lstStyle/>
          <a:p>
            <a:r>
              <a:rPr lang="nl-NL" sz="4800" dirty="0" smtClean="0"/>
              <a:t>Publieksonderzoek </a:t>
            </a:r>
            <a:br>
              <a:rPr lang="nl-NL" sz="4800" dirty="0" smtClean="0"/>
            </a:br>
            <a:r>
              <a:rPr lang="nl-NL" sz="3200" dirty="0" smtClean="0"/>
              <a:t>Hollanders van de gouden eeuw</a:t>
            </a:r>
            <a:endParaRPr lang="nl-NL" sz="5400" dirty="0"/>
          </a:p>
        </p:txBody>
      </p:sp>
    </p:spTree>
    <p:extLst>
      <p:ext uri="{BB962C8B-B14F-4D97-AF65-F5344CB8AC3E}">
        <p14:creationId xmlns:p14="http://schemas.microsoft.com/office/powerpoint/2010/main" val="1611208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7167"/>
            <a:ext cx="3971131" cy="308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47167"/>
            <a:ext cx="3914275" cy="308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17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7534"/>
            <a:ext cx="4627563"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96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9542"/>
            <a:ext cx="4829175"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4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575" y="670918"/>
            <a:ext cx="470693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 y="540966"/>
            <a:ext cx="4795361" cy="350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5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dirty="0" smtClean="0"/>
              <a:t>Resultaten: verbeterpunten?</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7-punts ster 2"/>
          <p:cNvSpPr/>
          <p:nvPr/>
        </p:nvSpPr>
        <p:spPr>
          <a:xfrm>
            <a:off x="3131840" y="1275606"/>
            <a:ext cx="2304256" cy="2088232"/>
          </a:xfrm>
          <a:prstGeom prst="star7">
            <a:avLst/>
          </a:prstGeom>
          <a:gradFill>
            <a:gsLst>
              <a:gs pos="0">
                <a:srgbClr val="03D4A8"/>
              </a:gs>
              <a:gs pos="25000">
                <a:srgbClr val="21D6E0"/>
              </a:gs>
              <a:gs pos="75000">
                <a:srgbClr val="0087E6"/>
              </a:gs>
              <a:gs pos="100000">
                <a:srgbClr val="005CBF"/>
              </a:gs>
            </a:gsLst>
            <a:lin ang="5400000" scaled="0"/>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smtClean="0">
                <a:latin typeface="Calibri" panose="020F0502020204030204" pitchFamily="34" charset="0"/>
              </a:rPr>
              <a:t>8,4</a:t>
            </a:r>
            <a:endParaRPr lang="nl-NL" sz="4400" dirty="0">
              <a:latin typeface="Calibri" panose="020F0502020204030204" pitchFamily="34" charset="0"/>
            </a:endParaRPr>
          </a:p>
        </p:txBody>
      </p:sp>
      <p:sp>
        <p:nvSpPr>
          <p:cNvPr id="4" name="Tekstvak 3"/>
          <p:cNvSpPr txBox="1"/>
          <p:nvPr/>
        </p:nvSpPr>
        <p:spPr>
          <a:xfrm>
            <a:off x="899592" y="627534"/>
            <a:ext cx="5760640" cy="369332"/>
          </a:xfrm>
          <a:prstGeom prst="rect">
            <a:avLst/>
          </a:prstGeom>
          <a:noFill/>
        </p:spPr>
        <p:txBody>
          <a:bodyPr wrap="square" rtlCol="0">
            <a:spAutoFit/>
          </a:bodyPr>
          <a:lstStyle/>
          <a:p>
            <a:r>
              <a:rPr lang="nl-NL" dirty="0" smtClean="0">
                <a:latin typeface="Calibri" panose="020F0502020204030204" pitchFamily="34" charset="0"/>
              </a:rPr>
              <a:t>Gemiddelde waardering voor de presentatie als geheel:</a:t>
            </a:r>
            <a:endParaRPr lang="nl-NL" dirty="0">
              <a:latin typeface="Calibri" panose="020F0502020204030204" pitchFamily="34" charset="0"/>
            </a:endParaRPr>
          </a:p>
        </p:txBody>
      </p:sp>
    </p:spTree>
    <p:extLst>
      <p:ext uri="{BB962C8B-B14F-4D97-AF65-F5344CB8AC3E}">
        <p14:creationId xmlns:p14="http://schemas.microsoft.com/office/powerpoint/2010/main" val="275320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dirty="0" smtClean="0"/>
              <a:t>Resultaten: verbeterpunten?</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065" y="555526"/>
            <a:ext cx="5298033" cy="29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584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dirty="0" smtClean="0"/>
              <a:t>Resultaten: verbeterpunten?</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61414"/>
            <a:ext cx="4949031" cy="32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60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dirty="0" smtClean="0"/>
              <a:t>Resultaten: verbeterpunten?</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987574"/>
            <a:ext cx="4750474" cy="22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7" y="586407"/>
            <a:ext cx="4181326" cy="313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03498"/>
            <a:ext cx="1260140" cy="1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69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dirty="0" smtClean="0"/>
              <a:t>Resultaten: verbeterpunten?</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59250"/>
            <a:ext cx="4152652" cy="249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31962"/>
            <a:ext cx="4198047" cy="252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27906"/>
            <a:ext cx="100811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861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sz="2800" dirty="0" smtClean="0"/>
              <a:t>Resultaten: waardering AUDIOTOUR x HERKOMST</a:t>
            </a:r>
            <a:endParaRPr lang="nl-NL" sz="2800"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7-punts ster 2"/>
          <p:cNvSpPr/>
          <p:nvPr/>
        </p:nvSpPr>
        <p:spPr>
          <a:xfrm>
            <a:off x="1115616" y="1203598"/>
            <a:ext cx="2592288" cy="223224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latin typeface="Calibri" panose="020F0502020204030204" pitchFamily="34" charset="0"/>
              </a:rPr>
              <a:t>Nederlanders</a:t>
            </a:r>
          </a:p>
          <a:p>
            <a:pPr algn="ctr"/>
            <a:r>
              <a:rPr lang="nl-NL" sz="1600" dirty="0" smtClean="0">
                <a:latin typeface="Calibri" panose="020F0502020204030204" pitchFamily="34" charset="0"/>
              </a:rPr>
              <a:t>gemiddeld</a:t>
            </a:r>
          </a:p>
          <a:p>
            <a:pPr algn="ctr"/>
            <a:r>
              <a:rPr lang="nl-NL" sz="2400" b="1" dirty="0" smtClean="0">
                <a:latin typeface="Calibri" panose="020F0502020204030204" pitchFamily="34" charset="0"/>
              </a:rPr>
              <a:t>8,0</a:t>
            </a:r>
            <a:endParaRPr lang="nl-NL" sz="1600" b="1" dirty="0">
              <a:latin typeface="Calibri" panose="020F0502020204030204" pitchFamily="34" charset="0"/>
            </a:endParaRPr>
          </a:p>
        </p:txBody>
      </p:sp>
      <p:sp>
        <p:nvSpPr>
          <p:cNvPr id="7" name="7-punts ster 6"/>
          <p:cNvSpPr/>
          <p:nvPr/>
        </p:nvSpPr>
        <p:spPr>
          <a:xfrm>
            <a:off x="5292080" y="1185522"/>
            <a:ext cx="2592288" cy="223224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Calibri" panose="020F0502020204030204" pitchFamily="34" charset="0"/>
              </a:rPr>
              <a:t>Buitenlands </a:t>
            </a:r>
            <a:r>
              <a:rPr lang="nl-NL" sz="1600" dirty="0" smtClean="0">
                <a:latin typeface="Calibri" panose="020F0502020204030204" pitchFamily="34" charset="0"/>
              </a:rPr>
              <a:t>publiek</a:t>
            </a:r>
            <a:endParaRPr lang="nl-NL" sz="1600" dirty="0">
              <a:latin typeface="Calibri" panose="020F0502020204030204" pitchFamily="34" charset="0"/>
            </a:endParaRPr>
          </a:p>
          <a:p>
            <a:pPr algn="ctr"/>
            <a:r>
              <a:rPr lang="nl-NL" sz="1600" dirty="0">
                <a:latin typeface="Calibri" panose="020F0502020204030204" pitchFamily="34" charset="0"/>
              </a:rPr>
              <a:t>gemiddeld</a:t>
            </a:r>
          </a:p>
          <a:p>
            <a:pPr algn="ctr"/>
            <a:r>
              <a:rPr lang="nl-NL" sz="2800" b="1" dirty="0">
                <a:latin typeface="Calibri" panose="020F0502020204030204" pitchFamily="34" charset="0"/>
              </a:rPr>
              <a:t>7,4</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19522"/>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401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Doelstellingen </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p:cNvSpPr/>
          <p:nvPr/>
        </p:nvSpPr>
        <p:spPr>
          <a:xfrm>
            <a:off x="884387" y="411511"/>
            <a:ext cx="7576045" cy="4062651"/>
          </a:xfrm>
          <a:prstGeom prst="rect">
            <a:avLst/>
          </a:prstGeom>
        </p:spPr>
        <p:txBody>
          <a:bodyPr wrap="square">
            <a:spAutoFit/>
          </a:bodyPr>
          <a:lstStyle/>
          <a:p>
            <a:pPr lvl="0"/>
            <a:endParaRPr lang="nl-NL" sz="1600" dirty="0" smtClean="0">
              <a:latin typeface="Calibri" panose="020F0502020204030204" pitchFamily="34" charset="0"/>
            </a:endParaRPr>
          </a:p>
          <a:p>
            <a:pPr lvl="0"/>
            <a:r>
              <a:rPr lang="nl-NL" sz="1600" dirty="0" smtClean="0">
                <a:latin typeface="Calibri" panose="020F0502020204030204" pitchFamily="34" charset="0"/>
              </a:rPr>
              <a:t>Wordt </a:t>
            </a:r>
            <a:r>
              <a:rPr lang="nl-NL" sz="1600" dirty="0">
                <a:latin typeface="Calibri" panose="020F0502020204030204" pitchFamily="34" charset="0"/>
              </a:rPr>
              <a:t>de tentoonstelling bezocht door het </a:t>
            </a:r>
            <a:r>
              <a:rPr lang="nl-NL" sz="1600" b="1" dirty="0">
                <a:latin typeface="Calibri" panose="020F0502020204030204" pitchFamily="34" charset="0"/>
              </a:rPr>
              <a:t>publiek</a:t>
            </a:r>
            <a:r>
              <a:rPr lang="nl-NL" sz="1600" dirty="0">
                <a:latin typeface="Calibri" panose="020F0502020204030204" pitchFamily="34" charset="0"/>
              </a:rPr>
              <a:t> dat we voor ogen hadden?</a:t>
            </a:r>
          </a:p>
          <a:p>
            <a:pPr marL="285750" lvl="0" indent="-285750">
              <a:buFont typeface="Wingdings"/>
              <a:buChar char="Ø"/>
            </a:pPr>
            <a:r>
              <a:rPr lang="nl-NL" sz="1600" dirty="0" smtClean="0">
                <a:latin typeface="Calibri" panose="020F0502020204030204" pitchFamily="34" charset="0"/>
              </a:rPr>
              <a:t>Bezoekersprofiel</a:t>
            </a:r>
            <a:endParaRPr lang="nl-NL" sz="1600" dirty="0">
              <a:latin typeface="Calibri" panose="020F0502020204030204" pitchFamily="34" charset="0"/>
            </a:endParaRPr>
          </a:p>
          <a:p>
            <a:pPr marL="285750" lvl="0" indent="-285750">
              <a:buFont typeface="Wingdings"/>
              <a:buChar char="Ø"/>
            </a:pPr>
            <a:r>
              <a:rPr lang="nl-NL" sz="1600" dirty="0">
                <a:latin typeface="Calibri" panose="020F0502020204030204" pitchFamily="34" charset="0"/>
              </a:rPr>
              <a:t>Doel van het bezoek </a:t>
            </a:r>
          </a:p>
          <a:p>
            <a:pPr lvl="0"/>
            <a:endParaRPr lang="nl-NL" sz="1600" dirty="0">
              <a:latin typeface="Calibri" panose="020F0502020204030204" pitchFamily="34" charset="0"/>
            </a:endParaRPr>
          </a:p>
          <a:p>
            <a:pPr lvl="0"/>
            <a:r>
              <a:rPr lang="nl-NL" sz="1600" dirty="0" smtClean="0">
                <a:latin typeface="Calibri" panose="020F0502020204030204" pitchFamily="34" charset="0"/>
              </a:rPr>
              <a:t>Welke </a:t>
            </a:r>
            <a:r>
              <a:rPr lang="nl-NL" sz="1600" b="1" dirty="0" smtClean="0">
                <a:latin typeface="Calibri" panose="020F0502020204030204" pitchFamily="34" charset="0"/>
              </a:rPr>
              <a:t>verbeterpunten</a:t>
            </a:r>
            <a:r>
              <a:rPr lang="nl-NL" sz="1600" dirty="0" smtClean="0">
                <a:latin typeface="Calibri" panose="020F0502020204030204" pitchFamily="34" charset="0"/>
              </a:rPr>
              <a:t>?</a:t>
            </a:r>
          </a:p>
          <a:p>
            <a:pPr marL="285750" lvl="0" indent="-285750">
              <a:buFont typeface="Wingdings"/>
              <a:buChar char="Ø"/>
            </a:pPr>
            <a:r>
              <a:rPr lang="nl-NL" sz="1600" dirty="0" smtClean="0">
                <a:latin typeface="Calibri" panose="020F0502020204030204" pitchFamily="34" charset="0"/>
              </a:rPr>
              <a:t>Verhaal</a:t>
            </a:r>
          </a:p>
          <a:p>
            <a:pPr marL="285750" lvl="0" indent="-285750">
              <a:buFont typeface="Wingdings"/>
              <a:buChar char="Ø"/>
            </a:pPr>
            <a:r>
              <a:rPr lang="nl-NL" sz="1600" dirty="0" smtClean="0">
                <a:latin typeface="Calibri" panose="020F0502020204030204" pitchFamily="34" charset="0"/>
              </a:rPr>
              <a:t>Multimediashow</a:t>
            </a:r>
          </a:p>
          <a:p>
            <a:pPr marL="285750" lvl="0" indent="-285750">
              <a:buFont typeface="Wingdings"/>
              <a:buChar char="Ø"/>
            </a:pPr>
            <a:r>
              <a:rPr lang="nl-NL" sz="1600" dirty="0" smtClean="0">
                <a:latin typeface="Calibri" panose="020F0502020204030204" pitchFamily="34" charset="0"/>
              </a:rPr>
              <a:t>Audiotours</a:t>
            </a:r>
          </a:p>
          <a:p>
            <a:pPr marL="285750" lvl="0" indent="-285750">
              <a:buFont typeface="Wingdings"/>
              <a:buChar char="Ø"/>
            </a:pPr>
            <a:r>
              <a:rPr lang="nl-NL" sz="1600" dirty="0" smtClean="0">
                <a:latin typeface="Calibri" panose="020F0502020204030204" pitchFamily="34" charset="0"/>
              </a:rPr>
              <a:t>Fotomoment</a:t>
            </a:r>
          </a:p>
          <a:p>
            <a:pPr marL="285750" lvl="0" indent="-285750">
              <a:buFont typeface="Wingdings"/>
              <a:buChar char="Ø"/>
            </a:pPr>
            <a:r>
              <a:rPr lang="nl-NL" sz="1600" dirty="0" smtClean="0">
                <a:latin typeface="Calibri" panose="020F0502020204030204" pitchFamily="34" charset="0"/>
              </a:rPr>
              <a:t>Vormgeving</a:t>
            </a:r>
          </a:p>
          <a:p>
            <a:pPr marL="285750" lvl="0" indent="-285750">
              <a:buFont typeface="Wingdings"/>
              <a:buChar char="Ø"/>
            </a:pPr>
            <a:r>
              <a:rPr lang="nl-NL" sz="1600" dirty="0" smtClean="0">
                <a:latin typeface="Calibri" panose="020F0502020204030204" pitchFamily="34" charset="0"/>
              </a:rPr>
              <a:t>Teksten</a:t>
            </a:r>
          </a:p>
          <a:p>
            <a:pPr marL="285750" lvl="0" indent="-285750">
              <a:buFont typeface="Wingdings"/>
              <a:buChar char="Ø"/>
            </a:pPr>
            <a:r>
              <a:rPr lang="nl-NL" sz="1600" dirty="0" smtClean="0">
                <a:latin typeface="Calibri" panose="020F0502020204030204" pitchFamily="34" charset="0"/>
              </a:rPr>
              <a:t>Waardering in het algemeen</a:t>
            </a:r>
          </a:p>
          <a:p>
            <a:pPr lvl="0"/>
            <a:endParaRPr lang="nl-NL" sz="1600" dirty="0">
              <a:latin typeface="Calibri" panose="020F0502020204030204" pitchFamily="34" charset="0"/>
            </a:endParaRPr>
          </a:p>
          <a:p>
            <a:pPr marL="285750" lvl="0" indent="-285750">
              <a:buFont typeface="Wingdings"/>
              <a:buChar char="Ø"/>
            </a:pPr>
            <a:endParaRPr lang="nl-NL" sz="1600" dirty="0" smtClean="0">
              <a:latin typeface="Calibri" panose="020F0502020204030204" pitchFamily="34" charset="0"/>
            </a:endParaRPr>
          </a:p>
          <a:p>
            <a:pPr lvl="0"/>
            <a:endParaRPr lang="nl-NL" dirty="0">
              <a:latin typeface="Calibri" panose="020F0502020204030204" pitchFamily="34" charset="0"/>
            </a:endParaRPr>
          </a:p>
        </p:txBody>
      </p:sp>
    </p:spTree>
    <p:extLst>
      <p:ext uri="{BB962C8B-B14F-4D97-AF65-F5344CB8AC3E}">
        <p14:creationId xmlns:p14="http://schemas.microsoft.com/office/powerpoint/2010/main" val="270912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sz="2400" dirty="0" smtClean="0"/>
              <a:t>Resultaten: waardering multimediashow x HERKOMST</a:t>
            </a:r>
            <a:endParaRPr lang="nl-NL" sz="2400"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4" name="Afbeelding 33"/>
          <p:cNvPicPr/>
          <p:nvPr/>
        </p:nvPicPr>
        <p:blipFill>
          <a:blip r:embed="rId2" cstate="print">
            <a:extLst>
              <a:ext uri="{28A0092B-C50C-407E-A947-70E740481C1C}">
                <a14:useLocalDpi xmlns:a14="http://schemas.microsoft.com/office/drawing/2010/main" val="0"/>
              </a:ext>
            </a:extLst>
          </a:blip>
          <a:stretch>
            <a:fillRect/>
          </a:stretch>
        </p:blipFill>
        <p:spPr>
          <a:xfrm>
            <a:off x="2786982" y="1259463"/>
            <a:ext cx="3076575" cy="2048510"/>
          </a:xfrm>
          <a:prstGeom prst="rect">
            <a:avLst/>
          </a:prstGeom>
        </p:spPr>
      </p:pic>
      <p:sp>
        <p:nvSpPr>
          <p:cNvPr id="32" name="7-punts ster 31"/>
          <p:cNvSpPr/>
          <p:nvPr/>
        </p:nvSpPr>
        <p:spPr>
          <a:xfrm>
            <a:off x="1331640" y="2427734"/>
            <a:ext cx="1731914" cy="15926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latin typeface="Calibri" panose="020F0502020204030204" pitchFamily="34" charset="0"/>
              </a:rPr>
              <a:t>Nederlandse bezoekers</a:t>
            </a:r>
          </a:p>
          <a:p>
            <a:pPr algn="ctr"/>
            <a:r>
              <a:rPr lang="nl-NL" sz="1050" dirty="0" smtClean="0">
                <a:latin typeface="Calibri" panose="020F0502020204030204" pitchFamily="34" charset="0"/>
              </a:rPr>
              <a:t>gemiddeld</a:t>
            </a:r>
          </a:p>
          <a:p>
            <a:pPr algn="ctr"/>
            <a:r>
              <a:rPr lang="nl-NL" sz="1050" b="1" dirty="0" smtClean="0">
                <a:latin typeface="Calibri" panose="020F0502020204030204" pitchFamily="34" charset="0"/>
              </a:rPr>
              <a:t>6,9</a:t>
            </a:r>
            <a:endParaRPr lang="nl-NL" sz="800" b="1" dirty="0">
              <a:latin typeface="Calibri" panose="020F0502020204030204" pitchFamily="34" charset="0"/>
            </a:endParaRPr>
          </a:p>
        </p:txBody>
      </p:sp>
      <p:sp>
        <p:nvSpPr>
          <p:cNvPr id="31" name="7-punts ster 30"/>
          <p:cNvSpPr/>
          <p:nvPr/>
        </p:nvSpPr>
        <p:spPr>
          <a:xfrm>
            <a:off x="5436096" y="555526"/>
            <a:ext cx="1656184" cy="15926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latin typeface="Calibri" panose="020F0502020204030204" pitchFamily="34" charset="0"/>
              </a:rPr>
              <a:t>Buitenlandse bezoekers</a:t>
            </a:r>
          </a:p>
          <a:p>
            <a:pPr algn="ctr"/>
            <a:r>
              <a:rPr lang="nl-NL" sz="1050" dirty="0" smtClean="0">
                <a:latin typeface="Calibri" panose="020F0502020204030204" pitchFamily="34" charset="0"/>
              </a:rPr>
              <a:t>gemiddeld</a:t>
            </a:r>
          </a:p>
          <a:p>
            <a:pPr algn="ctr"/>
            <a:r>
              <a:rPr lang="nl-NL" sz="1050" b="1" dirty="0" smtClean="0">
                <a:latin typeface="Calibri" panose="020F0502020204030204" pitchFamily="34" charset="0"/>
              </a:rPr>
              <a:t>7,4</a:t>
            </a:r>
            <a:endParaRPr lang="nl-NL" sz="800" b="1" dirty="0">
              <a:latin typeface="Calibri" panose="020F0502020204030204" pitchFamily="34" charset="0"/>
            </a:endParaRPr>
          </a:p>
        </p:txBody>
      </p:sp>
    </p:spTree>
    <p:extLst>
      <p:ext uri="{BB962C8B-B14F-4D97-AF65-F5344CB8AC3E}">
        <p14:creationId xmlns:p14="http://schemas.microsoft.com/office/powerpoint/2010/main" val="43148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Afbeelding 32"/>
          <p:cNvPicPr/>
          <p:nvPr/>
        </p:nvPicPr>
        <p:blipFill>
          <a:blip r:embed="rId2" cstate="print">
            <a:extLst>
              <a:ext uri="{28A0092B-C50C-407E-A947-70E740481C1C}">
                <a14:useLocalDpi xmlns:a14="http://schemas.microsoft.com/office/drawing/2010/main" val="0"/>
              </a:ext>
            </a:extLst>
          </a:blip>
          <a:stretch>
            <a:fillRect/>
          </a:stretch>
        </p:blipFill>
        <p:spPr>
          <a:xfrm>
            <a:off x="2939382" y="1411863"/>
            <a:ext cx="3076575" cy="2048510"/>
          </a:xfrm>
          <a:prstGeom prst="rect">
            <a:avLst/>
          </a:prstGeom>
        </p:spPr>
      </p:pic>
      <p:sp>
        <p:nvSpPr>
          <p:cNvPr id="2" name="Titel 1"/>
          <p:cNvSpPr>
            <a:spLocks noGrp="1"/>
          </p:cNvSpPr>
          <p:nvPr>
            <p:ph type="title"/>
          </p:nvPr>
        </p:nvSpPr>
        <p:spPr>
          <a:xfrm>
            <a:off x="762000" y="3429000"/>
            <a:ext cx="7914456" cy="1200150"/>
          </a:xfrm>
        </p:spPr>
        <p:txBody>
          <a:bodyPr/>
          <a:lstStyle/>
          <a:p>
            <a:r>
              <a:rPr lang="nl-NL" sz="2000" dirty="0" smtClean="0"/>
              <a:t>Resultaten: waardering multimediashow x gebruik audiotour</a:t>
            </a:r>
            <a:endParaRPr lang="nl-NL" sz="2000"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7-punts ster 30"/>
          <p:cNvSpPr/>
          <p:nvPr/>
        </p:nvSpPr>
        <p:spPr>
          <a:xfrm>
            <a:off x="1619672" y="546824"/>
            <a:ext cx="2028330" cy="173007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latin typeface="Calibri" panose="020F0502020204030204" pitchFamily="34" charset="0"/>
              </a:rPr>
              <a:t>Bezoekers </a:t>
            </a:r>
            <a:br>
              <a:rPr lang="nl-NL" sz="1050" dirty="0" smtClean="0">
                <a:latin typeface="Calibri" panose="020F0502020204030204" pitchFamily="34" charset="0"/>
              </a:rPr>
            </a:br>
            <a:r>
              <a:rPr lang="nl-NL" sz="1050" u="sng" dirty="0" smtClean="0">
                <a:latin typeface="Calibri" panose="020F0502020204030204" pitchFamily="34" charset="0"/>
              </a:rPr>
              <a:t>met</a:t>
            </a:r>
            <a:r>
              <a:rPr lang="nl-NL" sz="1050" dirty="0" smtClean="0">
                <a:latin typeface="Calibri" panose="020F0502020204030204" pitchFamily="34" charset="0"/>
              </a:rPr>
              <a:t> audiotour</a:t>
            </a:r>
          </a:p>
          <a:p>
            <a:pPr algn="ctr"/>
            <a:r>
              <a:rPr lang="nl-NL" sz="1050" dirty="0" smtClean="0">
                <a:latin typeface="Calibri" panose="020F0502020204030204" pitchFamily="34" charset="0"/>
              </a:rPr>
              <a:t>gemiddeld</a:t>
            </a:r>
          </a:p>
          <a:p>
            <a:pPr algn="ctr"/>
            <a:r>
              <a:rPr lang="nl-NL" sz="1600" b="1" dirty="0" smtClean="0">
                <a:latin typeface="Calibri" panose="020F0502020204030204" pitchFamily="34" charset="0"/>
              </a:rPr>
              <a:t>7,8</a:t>
            </a:r>
            <a:endParaRPr lang="nl-NL" sz="800" b="1" dirty="0">
              <a:latin typeface="Calibri" panose="020F0502020204030204" pitchFamily="34" charset="0"/>
            </a:endParaRPr>
          </a:p>
        </p:txBody>
      </p:sp>
      <p:sp>
        <p:nvSpPr>
          <p:cNvPr id="32" name="7-punts ster 31"/>
          <p:cNvSpPr/>
          <p:nvPr/>
        </p:nvSpPr>
        <p:spPr>
          <a:xfrm>
            <a:off x="5364088" y="2321843"/>
            <a:ext cx="2160240" cy="172204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latin typeface="Calibri" panose="020F0502020204030204" pitchFamily="34" charset="0"/>
              </a:rPr>
              <a:t>Bezoekers </a:t>
            </a:r>
            <a:br>
              <a:rPr lang="nl-NL" sz="1050" dirty="0" smtClean="0">
                <a:latin typeface="Calibri" panose="020F0502020204030204" pitchFamily="34" charset="0"/>
              </a:rPr>
            </a:br>
            <a:r>
              <a:rPr lang="nl-NL" sz="1050" u="sng" dirty="0" smtClean="0">
                <a:latin typeface="Calibri" panose="020F0502020204030204" pitchFamily="34" charset="0"/>
              </a:rPr>
              <a:t>zonder</a:t>
            </a:r>
            <a:r>
              <a:rPr lang="nl-NL" sz="1050" dirty="0" smtClean="0">
                <a:latin typeface="Calibri" panose="020F0502020204030204" pitchFamily="34" charset="0"/>
              </a:rPr>
              <a:t> audiotour</a:t>
            </a:r>
          </a:p>
          <a:p>
            <a:pPr algn="ctr"/>
            <a:r>
              <a:rPr lang="nl-NL" sz="1050" dirty="0" smtClean="0">
                <a:latin typeface="Calibri" panose="020F0502020204030204" pitchFamily="34" charset="0"/>
              </a:rPr>
              <a:t>gemiddeld</a:t>
            </a:r>
          </a:p>
          <a:p>
            <a:pPr algn="ctr"/>
            <a:r>
              <a:rPr lang="nl-NL" sz="1600" b="1" dirty="0" smtClean="0">
                <a:latin typeface="Calibri" panose="020F0502020204030204" pitchFamily="34" charset="0"/>
              </a:rPr>
              <a:t>5,0</a:t>
            </a:r>
            <a:endParaRPr lang="nl-NL" sz="1050" b="1" dirty="0" smtClean="0">
              <a:latin typeface="Calibri" panose="020F0502020204030204" pitchFamily="34" charset="0"/>
            </a:endParaRPr>
          </a:p>
        </p:txBody>
      </p:sp>
    </p:spTree>
    <p:extLst>
      <p:ext uri="{BB962C8B-B14F-4D97-AF65-F5344CB8AC3E}">
        <p14:creationId xmlns:p14="http://schemas.microsoft.com/office/powerpoint/2010/main" val="2534149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429000"/>
            <a:ext cx="7914456" cy="1200150"/>
          </a:xfrm>
        </p:spPr>
        <p:txBody>
          <a:bodyPr/>
          <a:lstStyle/>
          <a:p>
            <a:r>
              <a:rPr lang="nl-NL" sz="2400" dirty="0" smtClean="0"/>
              <a:t>Resultaten: OP- en Aanmerkingen multimediashow</a:t>
            </a:r>
            <a:endParaRPr lang="nl-NL" sz="2400"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Tekstvak 22"/>
          <p:cNvSpPr txBox="1"/>
          <p:nvPr/>
        </p:nvSpPr>
        <p:spPr>
          <a:xfrm>
            <a:off x="3443858" y="3499909"/>
            <a:ext cx="5400600" cy="276999"/>
          </a:xfrm>
          <a:prstGeom prst="rect">
            <a:avLst/>
          </a:prstGeom>
          <a:noFill/>
        </p:spPr>
        <p:txBody>
          <a:bodyPr wrap="square" rtlCol="0">
            <a:spAutoFit/>
          </a:bodyPr>
          <a:lstStyle/>
          <a:p>
            <a:pPr algn="r"/>
            <a:r>
              <a:rPr lang="nl-NL" sz="1200" i="1" dirty="0" smtClean="0">
                <a:latin typeface="Calibri" panose="020F0502020204030204" pitchFamily="34" charset="0"/>
              </a:rPr>
              <a:t>“Door </a:t>
            </a:r>
            <a:r>
              <a:rPr lang="nl-NL" sz="1200" i="1" dirty="0">
                <a:latin typeface="Calibri" panose="020F0502020204030204" pitchFamily="34" charset="0"/>
              </a:rPr>
              <a:t>de lichtshow was het erg lastig de teksten te lezen en schilderijen te </a:t>
            </a:r>
            <a:r>
              <a:rPr lang="nl-NL" sz="1200" i="1" dirty="0" smtClean="0">
                <a:latin typeface="Calibri" panose="020F0502020204030204" pitchFamily="34" charset="0"/>
              </a:rPr>
              <a:t>bekijken.” </a:t>
            </a:r>
            <a:endParaRPr lang="nl-NL" sz="1200" i="1" dirty="0">
              <a:latin typeface="Calibri" panose="020F0502020204030204" pitchFamily="34" charset="0"/>
            </a:endParaRPr>
          </a:p>
        </p:txBody>
      </p:sp>
      <p:sp>
        <p:nvSpPr>
          <p:cNvPr id="24" name="Tekstvak 23"/>
          <p:cNvSpPr txBox="1"/>
          <p:nvPr/>
        </p:nvSpPr>
        <p:spPr>
          <a:xfrm>
            <a:off x="494681" y="1563638"/>
            <a:ext cx="8057188" cy="276999"/>
          </a:xfrm>
          <a:prstGeom prst="rect">
            <a:avLst/>
          </a:prstGeom>
          <a:noFill/>
        </p:spPr>
        <p:txBody>
          <a:bodyPr wrap="square" rtlCol="0">
            <a:spAutoFit/>
          </a:bodyPr>
          <a:lstStyle/>
          <a:p>
            <a:r>
              <a:rPr lang="nl-NL" sz="1200" i="1" dirty="0">
                <a:latin typeface="Calibri" panose="020F0502020204030204" pitchFamily="34" charset="0"/>
              </a:rPr>
              <a:t>“Ik vind het erg gaaf hoe deze </a:t>
            </a:r>
            <a:r>
              <a:rPr lang="nl-NL" sz="1200" i="1" dirty="0" err="1">
                <a:latin typeface="Calibri" panose="020F0502020204030204" pitchFamily="34" charset="0"/>
              </a:rPr>
              <a:t>eeuwen-oude</a:t>
            </a:r>
            <a:r>
              <a:rPr lang="nl-NL" sz="1200" i="1" dirty="0">
                <a:latin typeface="Calibri" panose="020F0502020204030204" pitchFamily="34" charset="0"/>
              </a:rPr>
              <a:t> schilderijen door de lichtshow tot leven worden </a:t>
            </a:r>
            <a:r>
              <a:rPr lang="nl-NL" sz="1200" i="1" dirty="0" smtClean="0">
                <a:latin typeface="Calibri" panose="020F0502020204030204" pitchFamily="34" charset="0"/>
              </a:rPr>
              <a:t>gewekt.”</a:t>
            </a:r>
            <a:endParaRPr lang="nl-NL" sz="1200" i="1" dirty="0">
              <a:latin typeface="Calibri" panose="020F0502020204030204" pitchFamily="34" charset="0"/>
            </a:endParaRPr>
          </a:p>
        </p:txBody>
      </p:sp>
      <p:sp>
        <p:nvSpPr>
          <p:cNvPr id="27" name="Tekstvak 26"/>
          <p:cNvSpPr txBox="1"/>
          <p:nvPr/>
        </p:nvSpPr>
        <p:spPr>
          <a:xfrm>
            <a:off x="4719870" y="2917663"/>
            <a:ext cx="4028594" cy="276999"/>
          </a:xfrm>
          <a:prstGeom prst="rect">
            <a:avLst/>
          </a:prstGeom>
          <a:noFill/>
        </p:spPr>
        <p:txBody>
          <a:bodyPr wrap="square" rtlCol="0">
            <a:spAutoFit/>
          </a:bodyPr>
          <a:lstStyle/>
          <a:p>
            <a:pPr algn="r"/>
            <a:r>
              <a:rPr lang="nl-NL" sz="1200" i="1" dirty="0" smtClean="0">
                <a:latin typeface="Calibri" panose="020F0502020204030204" pitchFamily="34" charset="0"/>
              </a:rPr>
              <a:t>“</a:t>
            </a:r>
            <a:r>
              <a:rPr lang="en-US" sz="1200" i="1" dirty="0">
                <a:latin typeface="Calibri" panose="020F0502020204030204" pitchFamily="34" charset="0"/>
              </a:rPr>
              <a:t>It could have been arranged in a more understandable way</a:t>
            </a:r>
            <a:r>
              <a:rPr lang="en-US" sz="1200" i="1" dirty="0" smtClean="0">
                <a:latin typeface="Calibri" panose="020F0502020204030204" pitchFamily="34" charset="0"/>
              </a:rPr>
              <a:t>.”</a:t>
            </a:r>
            <a:endParaRPr lang="nl-NL" sz="1200" i="1" dirty="0">
              <a:latin typeface="Calibri" panose="020F0502020204030204" pitchFamily="34" charset="0"/>
            </a:endParaRPr>
          </a:p>
        </p:txBody>
      </p:sp>
      <p:sp>
        <p:nvSpPr>
          <p:cNvPr id="28" name="Tekstvak 27"/>
          <p:cNvSpPr txBox="1"/>
          <p:nvPr/>
        </p:nvSpPr>
        <p:spPr>
          <a:xfrm>
            <a:off x="495400" y="1268026"/>
            <a:ext cx="8057188" cy="276999"/>
          </a:xfrm>
          <a:prstGeom prst="rect">
            <a:avLst/>
          </a:prstGeom>
          <a:noFill/>
        </p:spPr>
        <p:txBody>
          <a:bodyPr wrap="square" rtlCol="0">
            <a:spAutoFit/>
          </a:bodyPr>
          <a:lstStyle/>
          <a:p>
            <a:r>
              <a:rPr lang="nl-NL" sz="1200" i="1" dirty="0" smtClean="0">
                <a:latin typeface="Calibri" panose="020F0502020204030204" pitchFamily="34" charset="0"/>
              </a:rPr>
              <a:t>“</a:t>
            </a:r>
            <a:r>
              <a:rPr lang="fr-FR" sz="1200" i="1" dirty="0">
                <a:latin typeface="Calibri" panose="020F0502020204030204" pitchFamily="34" charset="0"/>
              </a:rPr>
              <a:t>La </a:t>
            </a:r>
            <a:r>
              <a:rPr lang="fr-FR" sz="1200" i="1" dirty="0" err="1">
                <a:latin typeface="Calibri" panose="020F0502020204030204" pitchFamily="34" charset="0"/>
              </a:rPr>
              <a:t>presentation</a:t>
            </a:r>
            <a:r>
              <a:rPr lang="fr-FR" sz="1200" i="1" dirty="0">
                <a:latin typeface="Calibri" panose="020F0502020204030204" pitchFamily="34" charset="0"/>
              </a:rPr>
              <a:t> aurait </a:t>
            </a:r>
            <a:r>
              <a:rPr lang="fr-FR" sz="1200" i="1" dirty="0" err="1">
                <a:latin typeface="Calibri" panose="020F0502020204030204" pitchFamily="34" charset="0"/>
              </a:rPr>
              <a:t>merité</a:t>
            </a:r>
            <a:r>
              <a:rPr lang="fr-FR" sz="1200" i="1" dirty="0">
                <a:latin typeface="Calibri" panose="020F0502020204030204" pitchFamily="34" charset="0"/>
              </a:rPr>
              <a:t> d'</a:t>
            </a:r>
            <a:r>
              <a:rPr lang="fr-FR" sz="1200" i="1" dirty="0" err="1">
                <a:latin typeface="Calibri" panose="020F0502020204030204" pitchFamily="34" charset="0"/>
              </a:rPr>
              <a:t>etre</a:t>
            </a:r>
            <a:r>
              <a:rPr lang="fr-FR" sz="1200" i="1" dirty="0">
                <a:latin typeface="Calibri" panose="020F0502020204030204" pitchFamily="34" charset="0"/>
              </a:rPr>
              <a:t> plus </a:t>
            </a:r>
            <a:r>
              <a:rPr lang="fr-FR" sz="1200" i="1" dirty="0" err="1">
                <a:latin typeface="Calibri" panose="020F0502020204030204" pitchFamily="34" charset="0"/>
              </a:rPr>
              <a:t>detaillée</a:t>
            </a:r>
            <a:r>
              <a:rPr lang="fr-FR" sz="1200" i="1" dirty="0">
                <a:latin typeface="Calibri" panose="020F0502020204030204" pitchFamily="34" charset="0"/>
              </a:rPr>
              <a:t> et plus </a:t>
            </a:r>
            <a:r>
              <a:rPr lang="fr-FR" sz="1200" i="1" dirty="0" smtClean="0">
                <a:latin typeface="Calibri" panose="020F0502020204030204" pitchFamily="34" charset="0"/>
              </a:rPr>
              <a:t>longue.</a:t>
            </a:r>
            <a:r>
              <a:rPr lang="nl-NL" sz="1200" i="1" dirty="0" smtClean="0">
                <a:latin typeface="Calibri" panose="020F0502020204030204" pitchFamily="34" charset="0"/>
              </a:rPr>
              <a:t>”</a:t>
            </a:r>
            <a:endParaRPr lang="nl-NL" sz="1200" i="1" dirty="0">
              <a:latin typeface="Calibri" panose="020F0502020204030204" pitchFamily="34" charset="0"/>
            </a:endParaRPr>
          </a:p>
        </p:txBody>
      </p:sp>
      <p:sp>
        <p:nvSpPr>
          <p:cNvPr id="30" name="Tekstvak 29"/>
          <p:cNvSpPr txBox="1"/>
          <p:nvPr/>
        </p:nvSpPr>
        <p:spPr>
          <a:xfrm>
            <a:off x="467544" y="991027"/>
            <a:ext cx="3069977" cy="276999"/>
          </a:xfrm>
          <a:prstGeom prst="rect">
            <a:avLst/>
          </a:prstGeom>
          <a:noFill/>
        </p:spPr>
        <p:txBody>
          <a:bodyPr wrap="square" rtlCol="0">
            <a:spAutoFit/>
          </a:bodyPr>
          <a:lstStyle/>
          <a:p>
            <a:r>
              <a:rPr lang="nl-NL" sz="1200" i="1" dirty="0" smtClean="0">
                <a:latin typeface="Calibri" panose="020F0502020204030204" pitchFamily="34" charset="0"/>
              </a:rPr>
              <a:t>“</a:t>
            </a:r>
            <a:r>
              <a:rPr lang="en-US" sz="1200" i="1" dirty="0">
                <a:latin typeface="Calibri" panose="020F0502020204030204" pitchFamily="34" charset="0"/>
              </a:rPr>
              <a:t>Very good, educational, easy to understand</a:t>
            </a:r>
            <a:r>
              <a:rPr lang="en-US" sz="1200" i="1" dirty="0" smtClean="0">
                <a:latin typeface="Calibri" panose="020F0502020204030204" pitchFamily="34" charset="0"/>
              </a:rPr>
              <a:t>.”</a:t>
            </a:r>
            <a:endParaRPr lang="nl-NL" sz="1200" i="1" dirty="0">
              <a:latin typeface="Calibri" panose="020F0502020204030204" pitchFamily="34" charset="0"/>
            </a:endParaRPr>
          </a:p>
        </p:txBody>
      </p:sp>
      <p:pic>
        <p:nvPicPr>
          <p:cNvPr id="33" name="Afbeelding 32"/>
          <p:cNvPicPr/>
          <p:nvPr/>
        </p:nvPicPr>
        <p:blipFill>
          <a:blip r:embed="rId2" cstate="print">
            <a:extLst>
              <a:ext uri="{28A0092B-C50C-407E-A947-70E740481C1C}">
                <a14:useLocalDpi xmlns:a14="http://schemas.microsoft.com/office/drawing/2010/main" val="0"/>
              </a:ext>
            </a:extLst>
          </a:blip>
          <a:stretch>
            <a:fillRect/>
          </a:stretch>
        </p:blipFill>
        <p:spPr>
          <a:xfrm>
            <a:off x="611560" y="1923678"/>
            <a:ext cx="2592011" cy="1553906"/>
          </a:xfrm>
          <a:prstGeom prst="rect">
            <a:avLst/>
          </a:prstGeom>
        </p:spPr>
      </p:pic>
      <p:sp>
        <p:nvSpPr>
          <p:cNvPr id="34" name="Tekstvak 33"/>
          <p:cNvSpPr txBox="1"/>
          <p:nvPr/>
        </p:nvSpPr>
        <p:spPr>
          <a:xfrm>
            <a:off x="3419872" y="2640664"/>
            <a:ext cx="5400600" cy="276999"/>
          </a:xfrm>
          <a:prstGeom prst="rect">
            <a:avLst/>
          </a:prstGeom>
          <a:noFill/>
        </p:spPr>
        <p:txBody>
          <a:bodyPr wrap="square" rtlCol="0">
            <a:spAutoFit/>
          </a:bodyPr>
          <a:lstStyle/>
          <a:p>
            <a:pPr algn="r"/>
            <a:r>
              <a:rPr lang="en-US" sz="1200" i="1" dirty="0">
                <a:latin typeface="Calibri" panose="020F0502020204030204" pitchFamily="34" charset="0"/>
              </a:rPr>
              <a:t>“Found the layout confusing &amp; a bit difficult to follow</a:t>
            </a:r>
            <a:r>
              <a:rPr lang="en-US" sz="1200" i="1" dirty="0" smtClean="0">
                <a:latin typeface="Calibri" panose="020F0502020204030204" pitchFamily="34" charset="0"/>
              </a:rPr>
              <a:t>.”</a:t>
            </a:r>
            <a:endParaRPr lang="nl-NL" sz="1200" i="1" dirty="0">
              <a:latin typeface="Calibri" panose="020F0502020204030204" pitchFamily="34" charset="0"/>
            </a:endParaRPr>
          </a:p>
        </p:txBody>
      </p:sp>
      <p:sp>
        <p:nvSpPr>
          <p:cNvPr id="35" name="Tekstvak 34"/>
          <p:cNvSpPr txBox="1"/>
          <p:nvPr/>
        </p:nvSpPr>
        <p:spPr>
          <a:xfrm>
            <a:off x="6315745" y="2332485"/>
            <a:ext cx="2360711" cy="276999"/>
          </a:xfrm>
          <a:prstGeom prst="rect">
            <a:avLst/>
          </a:prstGeom>
          <a:noFill/>
        </p:spPr>
        <p:txBody>
          <a:bodyPr wrap="square" rtlCol="0">
            <a:spAutoFit/>
          </a:bodyPr>
          <a:lstStyle/>
          <a:p>
            <a:pPr algn="r"/>
            <a:r>
              <a:rPr lang="en-US" sz="1200" i="1" dirty="0" smtClean="0">
                <a:latin typeface="Calibri" panose="020F0502020204030204" pitchFamily="34" charset="0"/>
              </a:rPr>
              <a:t>“Mag </a:t>
            </a:r>
            <a:r>
              <a:rPr lang="en-US" sz="1200" i="1" dirty="0" err="1">
                <a:latin typeface="Calibri" panose="020F0502020204030204" pitchFamily="34" charset="0"/>
              </a:rPr>
              <a:t>diepgaander</a:t>
            </a:r>
            <a:r>
              <a:rPr lang="en-US" sz="1200" i="1" dirty="0">
                <a:latin typeface="Calibri" panose="020F0502020204030204" pitchFamily="34" charset="0"/>
              </a:rPr>
              <a:t> en </a:t>
            </a:r>
            <a:r>
              <a:rPr lang="en-US" sz="1200" i="1" dirty="0" err="1">
                <a:latin typeface="Calibri" panose="020F0502020204030204" pitchFamily="34" charset="0"/>
              </a:rPr>
              <a:t>levendiger</a:t>
            </a:r>
            <a:r>
              <a:rPr lang="en-US" sz="1200" i="1" dirty="0" smtClean="0">
                <a:latin typeface="Calibri" panose="020F0502020204030204" pitchFamily="34" charset="0"/>
              </a:rPr>
              <a:t>.”</a:t>
            </a:r>
            <a:endParaRPr lang="nl-NL" sz="1200" i="1" dirty="0">
              <a:latin typeface="Calibri" panose="020F0502020204030204" pitchFamily="34" charset="0"/>
            </a:endParaRPr>
          </a:p>
        </p:txBody>
      </p:sp>
      <p:sp>
        <p:nvSpPr>
          <p:cNvPr id="36" name="Tekstvak 35"/>
          <p:cNvSpPr txBox="1"/>
          <p:nvPr/>
        </p:nvSpPr>
        <p:spPr>
          <a:xfrm>
            <a:off x="467544" y="699542"/>
            <a:ext cx="4804018" cy="276999"/>
          </a:xfrm>
          <a:prstGeom prst="rect">
            <a:avLst/>
          </a:prstGeom>
          <a:noFill/>
        </p:spPr>
        <p:txBody>
          <a:bodyPr wrap="square" rtlCol="0">
            <a:spAutoFit/>
          </a:bodyPr>
          <a:lstStyle/>
          <a:p>
            <a:r>
              <a:rPr lang="nl-NL" sz="1200" i="1" dirty="0" smtClean="0">
                <a:latin typeface="Calibri" panose="020F0502020204030204" pitchFamily="34" charset="0"/>
              </a:rPr>
              <a:t>“Door </a:t>
            </a:r>
            <a:r>
              <a:rPr lang="nl-NL" sz="1200" i="1" dirty="0">
                <a:latin typeface="Calibri" panose="020F0502020204030204" pitchFamily="34" charset="0"/>
              </a:rPr>
              <a:t>de presentatie raak je geïnteresseerd. Ga je anders kijken</a:t>
            </a:r>
            <a:r>
              <a:rPr lang="nl-NL" sz="1200" i="1" dirty="0" smtClean="0">
                <a:latin typeface="Calibri" panose="020F0502020204030204" pitchFamily="34" charset="0"/>
              </a:rPr>
              <a:t>.” </a:t>
            </a:r>
            <a:endParaRPr lang="nl-NL" sz="1200" i="1" dirty="0">
              <a:latin typeface="Calibri" panose="020F0502020204030204" pitchFamily="34" charset="0"/>
            </a:endParaRPr>
          </a:p>
        </p:txBody>
      </p:sp>
      <p:sp>
        <p:nvSpPr>
          <p:cNvPr id="37" name="Tekstvak 36"/>
          <p:cNvSpPr txBox="1"/>
          <p:nvPr/>
        </p:nvSpPr>
        <p:spPr>
          <a:xfrm>
            <a:off x="3635896" y="3194662"/>
            <a:ext cx="5205517" cy="276999"/>
          </a:xfrm>
          <a:prstGeom prst="rect">
            <a:avLst/>
          </a:prstGeom>
          <a:noFill/>
        </p:spPr>
        <p:txBody>
          <a:bodyPr wrap="square" rtlCol="0">
            <a:spAutoFit/>
          </a:bodyPr>
          <a:lstStyle/>
          <a:p>
            <a:pPr algn="r"/>
            <a:r>
              <a:rPr lang="nl-NL" sz="1200" i="1" dirty="0" smtClean="0">
                <a:latin typeface="Calibri" panose="020F0502020204030204" pitchFamily="34" charset="0"/>
              </a:rPr>
              <a:t>“Er </a:t>
            </a:r>
            <a:r>
              <a:rPr lang="nl-NL" sz="1200" i="1" dirty="0">
                <a:latin typeface="Calibri" panose="020F0502020204030204" pitchFamily="34" charset="0"/>
              </a:rPr>
              <a:t>wordt gesproken </a:t>
            </a:r>
            <a:r>
              <a:rPr lang="nl-NL" sz="1200" i="1" dirty="0" smtClean="0">
                <a:latin typeface="Calibri" panose="020F0502020204030204" pitchFamily="34" charset="0"/>
              </a:rPr>
              <a:t>over vier </a:t>
            </a:r>
            <a:r>
              <a:rPr lang="nl-NL" sz="1200" i="1" dirty="0">
                <a:latin typeface="Calibri" panose="020F0502020204030204" pitchFamily="34" charset="0"/>
              </a:rPr>
              <a:t>Amsterdammers maar ik heb er maar drie </a:t>
            </a:r>
            <a:r>
              <a:rPr lang="nl-NL" sz="1200" i="1" dirty="0" smtClean="0">
                <a:latin typeface="Calibri" panose="020F0502020204030204" pitchFamily="34" charset="0"/>
              </a:rPr>
              <a:t>gezien.”</a:t>
            </a:r>
            <a:endParaRPr lang="nl-NL" sz="1200" i="1" dirty="0">
              <a:latin typeface="Calibri" panose="020F0502020204030204" pitchFamily="34" charset="0"/>
            </a:endParaRPr>
          </a:p>
        </p:txBody>
      </p:sp>
      <p:sp>
        <p:nvSpPr>
          <p:cNvPr id="38" name="Tekstvak 37"/>
          <p:cNvSpPr txBox="1"/>
          <p:nvPr/>
        </p:nvSpPr>
        <p:spPr>
          <a:xfrm>
            <a:off x="2411760" y="3795886"/>
            <a:ext cx="6457428" cy="276999"/>
          </a:xfrm>
          <a:prstGeom prst="rect">
            <a:avLst/>
          </a:prstGeom>
          <a:noFill/>
        </p:spPr>
        <p:txBody>
          <a:bodyPr wrap="square" rtlCol="0">
            <a:spAutoFit/>
          </a:bodyPr>
          <a:lstStyle/>
          <a:p>
            <a:pPr algn="r"/>
            <a:r>
              <a:rPr lang="nl-NL" sz="1200" i="1" dirty="0" smtClean="0">
                <a:latin typeface="Calibri" panose="020F0502020204030204" pitchFamily="34" charset="0"/>
              </a:rPr>
              <a:t>“Met </a:t>
            </a:r>
            <a:r>
              <a:rPr lang="nl-NL" sz="1200" i="1" dirty="0">
                <a:latin typeface="Calibri" panose="020F0502020204030204" pitchFamily="34" charset="0"/>
              </a:rPr>
              <a:t>alle belichting een beetje chaotisch. Niet erg prettig. Fijner zonder deze </a:t>
            </a:r>
            <a:r>
              <a:rPr lang="nl-NL" sz="1200" i="1" dirty="0" smtClean="0">
                <a:latin typeface="Calibri" panose="020F0502020204030204" pitchFamily="34" charset="0"/>
              </a:rPr>
              <a:t>uitvoeringen met </a:t>
            </a:r>
            <a:r>
              <a:rPr lang="nl-NL" sz="1200" i="1" dirty="0">
                <a:latin typeface="Calibri" panose="020F0502020204030204" pitchFamily="34" charset="0"/>
              </a:rPr>
              <a:t>licht</a:t>
            </a:r>
            <a:r>
              <a:rPr lang="nl-NL" sz="1200" i="1" dirty="0" smtClean="0">
                <a:latin typeface="Calibri" panose="020F0502020204030204" pitchFamily="34" charset="0"/>
              </a:rPr>
              <a:t>.” </a:t>
            </a:r>
            <a:endParaRPr lang="nl-NL" sz="1200" i="1" dirty="0">
              <a:latin typeface="Calibri" panose="020F0502020204030204" pitchFamily="34" charset="0"/>
            </a:endParaRPr>
          </a:p>
        </p:txBody>
      </p:sp>
      <p:sp>
        <p:nvSpPr>
          <p:cNvPr id="39" name="Tekstvak 38"/>
          <p:cNvSpPr txBox="1"/>
          <p:nvPr/>
        </p:nvSpPr>
        <p:spPr>
          <a:xfrm>
            <a:off x="488062" y="411510"/>
            <a:ext cx="4804018" cy="276999"/>
          </a:xfrm>
          <a:prstGeom prst="rect">
            <a:avLst/>
          </a:prstGeom>
          <a:noFill/>
        </p:spPr>
        <p:txBody>
          <a:bodyPr wrap="square" rtlCol="0">
            <a:spAutoFit/>
          </a:bodyPr>
          <a:lstStyle/>
          <a:p>
            <a:r>
              <a:rPr lang="nl-NL" sz="1200" i="1" dirty="0" smtClean="0">
                <a:latin typeface="Calibri" panose="020F0502020204030204" pitchFamily="34" charset="0"/>
              </a:rPr>
              <a:t>“Briljant!”</a:t>
            </a:r>
            <a:endParaRPr lang="nl-NL" sz="1200" i="1" dirty="0">
              <a:latin typeface="Calibri" panose="020F0502020204030204" pitchFamily="34" charset="0"/>
            </a:endParaRPr>
          </a:p>
        </p:txBody>
      </p:sp>
      <p:sp>
        <p:nvSpPr>
          <p:cNvPr id="10" name="Vijfhoek 9"/>
          <p:cNvSpPr/>
          <p:nvPr/>
        </p:nvSpPr>
        <p:spPr>
          <a:xfrm>
            <a:off x="827584" y="3291830"/>
            <a:ext cx="1296144" cy="75627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smtClean="0">
                <a:latin typeface="Calibri" panose="020F0502020204030204" pitchFamily="34" charset="0"/>
              </a:rPr>
              <a:t>Veel opmerkingen over belichting</a:t>
            </a:r>
            <a:endParaRPr lang="nl-NL" sz="1050" dirty="0">
              <a:latin typeface="Calibri" panose="020F0502020204030204" pitchFamily="34" charset="0"/>
            </a:endParaRPr>
          </a:p>
        </p:txBody>
      </p:sp>
    </p:spTree>
    <p:extLst>
      <p:ext uri="{BB962C8B-B14F-4D97-AF65-F5344CB8AC3E}">
        <p14:creationId xmlns:p14="http://schemas.microsoft.com/office/powerpoint/2010/main" val="3188741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Conclusies (inclusief observaties)</a:t>
            </a:r>
            <a:endParaRPr lang="nl-NL" sz="3200" dirty="0"/>
          </a:p>
        </p:txBody>
      </p:sp>
      <p:sp>
        <p:nvSpPr>
          <p:cNvPr id="3" name="Tijdelijke aanduiding voor inhoud 2"/>
          <p:cNvSpPr>
            <a:spLocks noGrp="1"/>
          </p:cNvSpPr>
          <p:nvPr>
            <p:ph idx="1"/>
          </p:nvPr>
        </p:nvSpPr>
        <p:spPr>
          <a:xfrm>
            <a:off x="762000" y="514350"/>
            <a:ext cx="7543800" cy="3353544"/>
          </a:xfrm>
        </p:spPr>
        <p:txBody>
          <a:bodyPr>
            <a:normAutofit fontScale="25000" lnSpcReduction="20000"/>
          </a:bodyPr>
          <a:lstStyle/>
          <a:p>
            <a:pPr lvl="0"/>
            <a:r>
              <a:rPr lang="nl-NL" sz="4400" b="1" u="sng" dirty="0" smtClean="0">
                <a:latin typeface="Calibri" panose="020F0502020204030204" pitchFamily="34" charset="0"/>
              </a:rPr>
              <a:t>Belangrijkste reden bezoek</a:t>
            </a:r>
            <a:r>
              <a:rPr lang="nl-NL" sz="4400" dirty="0" smtClean="0">
                <a:latin typeface="Calibri" panose="020F0502020204030204" pitchFamily="34" charset="0"/>
              </a:rPr>
              <a:t/>
            </a:r>
            <a:br>
              <a:rPr lang="nl-NL" sz="4400" dirty="0" smtClean="0">
                <a:latin typeface="Calibri" panose="020F0502020204030204" pitchFamily="34" charset="0"/>
              </a:rPr>
            </a:br>
            <a:r>
              <a:rPr lang="nl-NL" sz="4400" dirty="0" smtClean="0">
                <a:latin typeface="Calibri" panose="020F0502020204030204" pitchFamily="34" charset="0"/>
              </a:rPr>
              <a:t>Buitenlandse </a:t>
            </a:r>
            <a:r>
              <a:rPr lang="nl-NL" sz="4400" dirty="0">
                <a:latin typeface="Calibri" panose="020F0502020204030204" pitchFamily="34" charset="0"/>
              </a:rPr>
              <a:t>bezoekers komen relatief vaker speciaal voor de ‘Hollanders van de Gouden Eeuw’. Nederlanders komen </a:t>
            </a:r>
            <a:r>
              <a:rPr lang="nl-NL" sz="4400" dirty="0" smtClean="0">
                <a:latin typeface="Calibri" panose="020F0502020204030204" pitchFamily="34" charset="0"/>
              </a:rPr>
              <a:t>vaker </a:t>
            </a:r>
            <a:r>
              <a:rPr lang="nl-NL" sz="4400" dirty="0">
                <a:latin typeface="Calibri" panose="020F0502020204030204" pitchFamily="34" charset="0"/>
              </a:rPr>
              <a:t>voor ‘Catharina de Grootste’. </a:t>
            </a:r>
            <a:r>
              <a:rPr lang="nl-NL" sz="4400" dirty="0" smtClean="0">
                <a:latin typeface="Calibri" panose="020F0502020204030204" pitchFamily="34" charset="0"/>
              </a:rPr>
              <a:t>Het buitenlandse publiek is jonger dan het Nederlandse publiek. De bezoekers die speciaal voor de Hollanders voor de Gouden Eeuw komt is daarmee relatief </a:t>
            </a:r>
            <a:r>
              <a:rPr lang="nl-NL" sz="4400" b="1" dirty="0" smtClean="0">
                <a:latin typeface="Calibri" panose="020F0502020204030204" pitchFamily="34" charset="0"/>
              </a:rPr>
              <a:t>jong</a:t>
            </a:r>
            <a:r>
              <a:rPr lang="nl-NL" sz="4400" dirty="0" smtClean="0">
                <a:latin typeface="Calibri" panose="020F0502020204030204" pitchFamily="34" charset="0"/>
              </a:rPr>
              <a:t>. </a:t>
            </a:r>
          </a:p>
          <a:p>
            <a:pPr marL="0" lvl="0" indent="0">
              <a:buNone/>
            </a:pPr>
            <a:endParaRPr lang="nl-NL" sz="4400" dirty="0" smtClean="0">
              <a:latin typeface="Calibri" panose="020F0502020204030204" pitchFamily="34" charset="0"/>
            </a:endParaRPr>
          </a:p>
          <a:p>
            <a:pPr lvl="0"/>
            <a:r>
              <a:rPr lang="nl-NL" sz="4400" dirty="0" smtClean="0">
                <a:latin typeface="Calibri" panose="020F0502020204030204" pitchFamily="34" charset="0"/>
              </a:rPr>
              <a:t>De waardering voor de presentatie als geheel  is zeer positief  en wordt gemiddeld gewaardeerd met een </a:t>
            </a:r>
            <a:r>
              <a:rPr lang="nl-NL" sz="4400" b="1" dirty="0" smtClean="0">
                <a:latin typeface="Calibri" panose="020F0502020204030204" pitchFamily="34" charset="0"/>
              </a:rPr>
              <a:t>8,4</a:t>
            </a:r>
          </a:p>
          <a:p>
            <a:pPr marL="0" lvl="0" indent="0">
              <a:buNone/>
            </a:pPr>
            <a:endParaRPr lang="nl-NL" sz="4400" dirty="0">
              <a:latin typeface="Calibri" panose="020F0502020204030204" pitchFamily="34" charset="0"/>
            </a:endParaRPr>
          </a:p>
          <a:p>
            <a:pPr lvl="0"/>
            <a:r>
              <a:rPr lang="nl-NL" sz="4400" b="1" u="sng" dirty="0" smtClean="0">
                <a:latin typeface="Calibri" panose="020F0502020204030204" pitchFamily="34" charset="0"/>
              </a:rPr>
              <a:t>Audiotour</a:t>
            </a:r>
            <a:r>
              <a:rPr lang="nl-NL" sz="4400" dirty="0" smtClean="0">
                <a:latin typeface="Calibri" panose="020F0502020204030204" pitchFamily="34" charset="0"/>
              </a:rPr>
              <a:t/>
            </a:r>
            <a:br>
              <a:rPr lang="nl-NL" sz="4400" dirty="0" smtClean="0">
                <a:latin typeface="Calibri" panose="020F0502020204030204" pitchFamily="34" charset="0"/>
              </a:rPr>
            </a:br>
            <a:r>
              <a:rPr lang="nl-NL" sz="4400" dirty="0" smtClean="0">
                <a:latin typeface="Calibri" panose="020F0502020204030204" pitchFamily="34" charset="0"/>
              </a:rPr>
              <a:t>Het overgrote deel van de bezoekers krijgt de audiotour aangeboden, maar niet iedereen gebruikt hem. Bij </a:t>
            </a:r>
            <a:r>
              <a:rPr lang="nl-NL" sz="4400" dirty="0">
                <a:latin typeface="Calibri" panose="020F0502020204030204" pitchFamily="34" charset="0"/>
              </a:rPr>
              <a:t>de kassa en afgifte van de audiotour wordt geen (extra) informatie verschaft over de Hans </a:t>
            </a:r>
            <a:r>
              <a:rPr lang="nl-NL" sz="4400" dirty="0" err="1">
                <a:latin typeface="Calibri" panose="020F0502020204030204" pitchFamily="34" charset="0"/>
              </a:rPr>
              <a:t>Aarsman</a:t>
            </a:r>
            <a:r>
              <a:rPr lang="nl-NL" sz="4400" dirty="0">
                <a:latin typeface="Calibri" panose="020F0502020204030204" pitchFamily="34" charset="0"/>
              </a:rPr>
              <a:t> audiotour. </a:t>
            </a:r>
            <a:r>
              <a:rPr lang="nl-NL" sz="4400" dirty="0" smtClean="0">
                <a:latin typeface="Calibri" panose="020F0502020204030204" pitchFamily="34" charset="0"/>
              </a:rPr>
              <a:t>De </a:t>
            </a:r>
            <a:r>
              <a:rPr lang="nl-NL" sz="4400" dirty="0">
                <a:latin typeface="Calibri" panose="020F0502020204030204" pitchFamily="34" charset="0"/>
              </a:rPr>
              <a:t>enige verwijzing naar de Hans </a:t>
            </a:r>
            <a:r>
              <a:rPr lang="nl-NL" sz="4400" dirty="0" err="1">
                <a:latin typeface="Calibri" panose="020F0502020204030204" pitchFamily="34" charset="0"/>
              </a:rPr>
              <a:t>Aarsman</a:t>
            </a:r>
            <a:r>
              <a:rPr lang="nl-NL" sz="4400" dirty="0">
                <a:latin typeface="Calibri" panose="020F0502020204030204" pitchFamily="34" charset="0"/>
              </a:rPr>
              <a:t> audiotour die bezoekers krijgen is het bord aan het begin van de </a:t>
            </a:r>
            <a:r>
              <a:rPr lang="nl-NL" sz="4400" dirty="0" smtClean="0">
                <a:latin typeface="Calibri" panose="020F0502020204030204" pitchFamily="34" charset="0"/>
              </a:rPr>
              <a:t>tentoonstelling.</a:t>
            </a:r>
            <a:r>
              <a:rPr lang="nl-NL" sz="4400" dirty="0">
                <a:latin typeface="Calibri" panose="020F0502020204030204" pitchFamily="34" charset="0"/>
              </a:rPr>
              <a:t> </a:t>
            </a:r>
            <a:r>
              <a:rPr lang="nl-NL" sz="4400" dirty="0" smtClean="0">
                <a:latin typeface="Calibri" panose="020F0502020204030204" pitchFamily="34" charset="0"/>
              </a:rPr>
              <a:t>Uit </a:t>
            </a:r>
            <a:r>
              <a:rPr lang="nl-NL" sz="4400" dirty="0">
                <a:latin typeface="Calibri" panose="020F0502020204030204" pitchFamily="34" charset="0"/>
              </a:rPr>
              <a:t>de vragenlijsten blijkt (dan ook) dat veel bezoekers de Hans </a:t>
            </a:r>
            <a:r>
              <a:rPr lang="nl-NL" sz="4400" dirty="0" err="1">
                <a:latin typeface="Calibri" panose="020F0502020204030204" pitchFamily="34" charset="0"/>
              </a:rPr>
              <a:t>Aarsman</a:t>
            </a:r>
            <a:r>
              <a:rPr lang="nl-NL" sz="4400" dirty="0">
                <a:latin typeface="Calibri" panose="020F0502020204030204" pitchFamily="34" charset="0"/>
              </a:rPr>
              <a:t> audiotour over het hoofd hebben gezien en niet beoordelen. </a:t>
            </a:r>
            <a:r>
              <a:rPr lang="nl-NL" sz="4400" dirty="0" smtClean="0">
                <a:latin typeface="Calibri" panose="020F0502020204030204" pitchFamily="34" charset="0"/>
              </a:rPr>
              <a:t>Een </a:t>
            </a:r>
            <a:r>
              <a:rPr lang="nl-NL" sz="4400" dirty="0">
                <a:latin typeface="Calibri" panose="020F0502020204030204" pitchFamily="34" charset="0"/>
              </a:rPr>
              <a:t>enkele bezoeker probeert het (voorbeeld) audiotour-symbool op het Hans </a:t>
            </a:r>
            <a:r>
              <a:rPr lang="nl-NL" sz="4400" dirty="0" err="1">
                <a:latin typeface="Calibri" panose="020F0502020204030204" pitchFamily="34" charset="0"/>
              </a:rPr>
              <a:t>Aarsman</a:t>
            </a:r>
            <a:r>
              <a:rPr lang="nl-NL" sz="4400" dirty="0">
                <a:latin typeface="Calibri" panose="020F0502020204030204" pitchFamily="34" charset="0"/>
              </a:rPr>
              <a:t> bord te scannen. </a:t>
            </a:r>
            <a:r>
              <a:rPr lang="nl-NL" sz="4400" dirty="0" smtClean="0">
                <a:latin typeface="Calibri" panose="020F0502020204030204" pitchFamily="34" charset="0"/>
              </a:rPr>
              <a:t/>
            </a:r>
            <a:br>
              <a:rPr lang="nl-NL" sz="4400" dirty="0" smtClean="0">
                <a:latin typeface="Calibri" panose="020F0502020204030204" pitchFamily="34" charset="0"/>
              </a:rPr>
            </a:br>
            <a:endParaRPr lang="nl-NL" sz="4400" dirty="0">
              <a:latin typeface="Calibri" panose="020F0502020204030204" pitchFamily="34" charset="0"/>
            </a:endParaRPr>
          </a:p>
          <a:p>
            <a:pPr lvl="0"/>
            <a:r>
              <a:rPr lang="nl-NL" sz="4400" b="1" u="sng" dirty="0" smtClean="0">
                <a:latin typeface="Calibri" panose="020F0502020204030204" pitchFamily="34" charset="0"/>
              </a:rPr>
              <a:t>Fotomoment</a:t>
            </a:r>
            <a:r>
              <a:rPr lang="nl-NL" sz="4400" dirty="0" smtClean="0">
                <a:latin typeface="Calibri" panose="020F0502020204030204" pitchFamily="34" charset="0"/>
              </a:rPr>
              <a:t/>
            </a:r>
            <a:br>
              <a:rPr lang="nl-NL" sz="4400" dirty="0" smtClean="0">
                <a:latin typeface="Calibri" panose="020F0502020204030204" pitchFamily="34" charset="0"/>
              </a:rPr>
            </a:br>
            <a:r>
              <a:rPr lang="nl-NL" sz="4400" dirty="0" smtClean="0">
                <a:latin typeface="Calibri" panose="020F0502020204030204" pitchFamily="34" charset="0"/>
              </a:rPr>
              <a:t>Het </a:t>
            </a:r>
            <a:r>
              <a:rPr lang="nl-NL" sz="4400" b="1" dirty="0">
                <a:latin typeface="Calibri" panose="020F0502020204030204" pitchFamily="34" charset="0"/>
              </a:rPr>
              <a:t>fotomoment</a:t>
            </a:r>
            <a:r>
              <a:rPr lang="nl-NL" sz="4400" dirty="0">
                <a:latin typeface="Calibri" panose="020F0502020204030204" pitchFamily="34" charset="0"/>
              </a:rPr>
              <a:t> aan het einde wordt geregeld overgeslagen en niet beoordeeld</a:t>
            </a:r>
            <a:r>
              <a:rPr lang="nl-NL" sz="4400" dirty="0" smtClean="0">
                <a:latin typeface="Calibri" panose="020F0502020204030204" pitchFamily="34" charset="0"/>
              </a:rPr>
              <a:t>.</a:t>
            </a:r>
            <a:br>
              <a:rPr lang="nl-NL" sz="4400" dirty="0" smtClean="0">
                <a:latin typeface="Calibri" panose="020F0502020204030204" pitchFamily="34" charset="0"/>
              </a:rPr>
            </a:br>
            <a:endParaRPr lang="nl-NL" sz="4400" dirty="0">
              <a:latin typeface="Calibri" panose="020F0502020204030204" pitchFamily="34" charset="0"/>
            </a:endParaRPr>
          </a:p>
          <a:p>
            <a:pPr lvl="0"/>
            <a:r>
              <a:rPr lang="nl-NL" sz="4400" b="1" u="sng" dirty="0" smtClean="0">
                <a:latin typeface="Calibri" panose="020F0502020204030204" pitchFamily="34" charset="0"/>
              </a:rPr>
              <a:t>Multimediashow</a:t>
            </a:r>
            <a:r>
              <a:rPr lang="nl-NL" sz="4400" dirty="0" smtClean="0">
                <a:latin typeface="Calibri" panose="020F0502020204030204" pitchFamily="34" charset="0"/>
              </a:rPr>
              <a:t/>
            </a:r>
            <a:br>
              <a:rPr lang="nl-NL" sz="4400" dirty="0" smtClean="0">
                <a:latin typeface="Calibri" panose="020F0502020204030204" pitchFamily="34" charset="0"/>
              </a:rPr>
            </a:br>
            <a:r>
              <a:rPr lang="nl-NL" sz="4400" dirty="0" smtClean="0">
                <a:latin typeface="Calibri" panose="020F0502020204030204" pitchFamily="34" charset="0"/>
              </a:rPr>
              <a:t>Het </a:t>
            </a:r>
            <a:r>
              <a:rPr lang="nl-NL" sz="4400" dirty="0">
                <a:latin typeface="Calibri" panose="020F0502020204030204" pitchFamily="34" charset="0"/>
              </a:rPr>
              <a:t>meest controversiële punt in de tentoonstelling blijft de multimedia show in de grote zaal. </a:t>
            </a:r>
            <a:r>
              <a:rPr lang="nl-NL" sz="4400" dirty="0" smtClean="0">
                <a:latin typeface="Calibri" panose="020F0502020204030204" pitchFamily="34" charset="0"/>
              </a:rPr>
              <a:t>De </a:t>
            </a:r>
            <a:r>
              <a:rPr lang="nl-NL" sz="4400" dirty="0">
                <a:latin typeface="Calibri" panose="020F0502020204030204" pitchFamily="34" charset="0"/>
              </a:rPr>
              <a:t>beoordelingen hiervan lopen zeer uiteen. Sommige bezoekers vinden de lichtshow verwarrend, onduidelijk, te donker of zelfs storend. </a:t>
            </a:r>
            <a:r>
              <a:rPr lang="nl-NL" sz="4400" dirty="0" smtClean="0">
                <a:latin typeface="Calibri" panose="020F0502020204030204" pitchFamily="34" charset="0"/>
              </a:rPr>
              <a:t>Meermaals is de wens uitgesproken voor een duidelijkere </a:t>
            </a:r>
            <a:r>
              <a:rPr lang="nl-NL" sz="4400" dirty="0">
                <a:latin typeface="Calibri" panose="020F0502020204030204" pitchFamily="34" charset="0"/>
              </a:rPr>
              <a:t>structuur of volgorde in de show. Maar veel mensen geven ook aan de show juist geweldig en/of origineel te </a:t>
            </a:r>
            <a:r>
              <a:rPr lang="nl-NL" sz="4400" dirty="0" smtClean="0">
                <a:latin typeface="Calibri" panose="020F0502020204030204" pitchFamily="34" charset="0"/>
              </a:rPr>
              <a:t>vinden. Duidelijk </a:t>
            </a:r>
            <a:r>
              <a:rPr lang="nl-NL" sz="4400" dirty="0">
                <a:latin typeface="Calibri" panose="020F0502020204030204" pitchFamily="34" charset="0"/>
              </a:rPr>
              <a:t>is wel dat mensen die geen gebruik maken van de </a:t>
            </a:r>
            <a:r>
              <a:rPr lang="nl-NL" sz="4400" b="1" dirty="0">
                <a:latin typeface="Calibri" panose="020F0502020204030204" pitchFamily="34" charset="0"/>
              </a:rPr>
              <a:t>audiotour</a:t>
            </a:r>
            <a:r>
              <a:rPr lang="nl-NL" sz="4400" dirty="0">
                <a:latin typeface="Calibri" panose="020F0502020204030204" pitchFamily="34" charset="0"/>
              </a:rPr>
              <a:t> de multimediashow vaak als storend en verwarrend ervaren. </a:t>
            </a:r>
            <a:r>
              <a:rPr lang="nl-NL" sz="4400" dirty="0" smtClean="0">
                <a:latin typeface="Calibri" panose="020F0502020204030204" pitchFamily="34" charset="0"/>
              </a:rPr>
              <a:t>Tijdens </a:t>
            </a:r>
            <a:r>
              <a:rPr lang="nl-NL" sz="4400" dirty="0">
                <a:latin typeface="Calibri" panose="020F0502020204030204" pitchFamily="34" charset="0"/>
              </a:rPr>
              <a:t>de multimediashow is het niet mogelijk de schilderijen te bekijken en teksten te lezen. Dit is voornamelijk voor bezoekers zonder audiotour of oudere bezoekers erg </a:t>
            </a:r>
            <a:r>
              <a:rPr lang="nl-NL" sz="4400" dirty="0" smtClean="0">
                <a:latin typeface="Calibri" panose="020F0502020204030204" pitchFamily="34" charset="0"/>
              </a:rPr>
              <a:t>storend.</a:t>
            </a:r>
            <a:r>
              <a:rPr lang="nl-NL" sz="4400" dirty="0">
                <a:latin typeface="Calibri" panose="020F0502020204030204" pitchFamily="34" charset="0"/>
              </a:rPr>
              <a:t> </a:t>
            </a:r>
            <a:r>
              <a:rPr lang="nl-NL" sz="4400" dirty="0" smtClean="0">
                <a:latin typeface="Calibri" panose="020F0502020204030204" pitchFamily="34" charset="0"/>
              </a:rPr>
              <a:t>In </a:t>
            </a:r>
            <a:r>
              <a:rPr lang="nl-NL" sz="4400" dirty="0">
                <a:latin typeface="Calibri" panose="020F0502020204030204" pitchFamily="34" charset="0"/>
              </a:rPr>
              <a:t>hoeverre bezoekers de show afkijken </a:t>
            </a:r>
            <a:r>
              <a:rPr lang="nl-NL" sz="4400" dirty="0" smtClean="0">
                <a:latin typeface="Calibri" panose="020F0502020204030204" pitchFamily="34" charset="0"/>
              </a:rPr>
              <a:t>wisselt</a:t>
            </a:r>
            <a:r>
              <a:rPr lang="nl-NL" sz="4400" dirty="0">
                <a:latin typeface="Calibri" panose="020F0502020204030204" pitchFamily="34" charset="0"/>
              </a:rPr>
              <a:t> </a:t>
            </a:r>
            <a:r>
              <a:rPr lang="nl-NL" sz="4400" dirty="0" smtClean="0">
                <a:latin typeface="Calibri" panose="020F0502020204030204" pitchFamily="34" charset="0"/>
              </a:rPr>
              <a:t>(er </a:t>
            </a:r>
            <a:r>
              <a:rPr lang="nl-NL" sz="4400" dirty="0">
                <a:latin typeface="Calibri" panose="020F0502020204030204" pitchFamily="34" charset="0"/>
              </a:rPr>
              <a:t>lijkt hier ook sprake van </a:t>
            </a:r>
            <a:r>
              <a:rPr lang="nl-NL" sz="4400" dirty="0" smtClean="0">
                <a:latin typeface="Calibri" panose="020F0502020204030204" pitchFamily="34" charset="0"/>
              </a:rPr>
              <a:t>groepsgedrag). </a:t>
            </a:r>
            <a:endParaRPr lang="nl-NL" sz="4400" dirty="0">
              <a:latin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275366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Aanbevelingen </a:t>
            </a:r>
            <a:endParaRPr lang="nl-NL" dirty="0"/>
          </a:p>
        </p:txBody>
      </p:sp>
      <p:sp>
        <p:nvSpPr>
          <p:cNvPr id="3" name="Tijdelijke aanduiding voor inhoud 2"/>
          <p:cNvSpPr>
            <a:spLocks noGrp="1"/>
          </p:cNvSpPr>
          <p:nvPr>
            <p:ph idx="1"/>
          </p:nvPr>
        </p:nvSpPr>
        <p:spPr>
          <a:xfrm>
            <a:off x="762000" y="514350"/>
            <a:ext cx="7543800" cy="3209528"/>
          </a:xfrm>
        </p:spPr>
        <p:txBody>
          <a:bodyPr>
            <a:normAutofit fontScale="32500" lnSpcReduction="20000"/>
          </a:bodyPr>
          <a:lstStyle/>
          <a:p>
            <a:pPr lvl="0">
              <a:lnSpc>
                <a:spcPct val="120000"/>
              </a:lnSpc>
            </a:pPr>
            <a:r>
              <a:rPr lang="nl-NL" sz="3400" dirty="0">
                <a:latin typeface="Calibri" panose="020F0502020204030204" pitchFamily="34" charset="0"/>
              </a:rPr>
              <a:t>De audiotour is voor de show noodzakelijk en hierop dient de bezoeker gewezen te worden bij de audiotour-afgifte en/of op het scherm voor de grote zaal. </a:t>
            </a:r>
            <a:r>
              <a:rPr lang="nl-NL" sz="3400" dirty="0" smtClean="0">
                <a:latin typeface="Calibri" panose="020F0502020204030204" pitchFamily="34" charset="0"/>
              </a:rPr>
              <a:t>De</a:t>
            </a:r>
            <a:r>
              <a:rPr lang="nl-NL" sz="3400" b="1" dirty="0" smtClean="0">
                <a:latin typeface="Calibri" panose="020F0502020204030204" pitchFamily="34" charset="0"/>
              </a:rPr>
              <a:t> </a:t>
            </a:r>
            <a:r>
              <a:rPr lang="nl-NL" sz="3400" b="1" dirty="0">
                <a:latin typeface="Calibri" panose="020F0502020204030204" pitchFamily="34" charset="0"/>
              </a:rPr>
              <a:t>audiotour-afgifte </a:t>
            </a:r>
            <a:r>
              <a:rPr lang="nl-NL" sz="3400" dirty="0">
                <a:latin typeface="Calibri" panose="020F0502020204030204" pitchFamily="34" charset="0"/>
              </a:rPr>
              <a:t>in de Hermitage is een losse balie naast de kassa. Bij de ‘Catharina de Grootste’ audiotour krijgen bezoekers wel aanvullende informatie, het zou wenselijk zijn bezoekers bij de ‘Hollanders van de Gouden Eeuw’ op de combinatie lichtshow/audiotour en de Hans </a:t>
            </a:r>
            <a:r>
              <a:rPr lang="nl-NL" sz="3400" dirty="0" err="1">
                <a:latin typeface="Calibri" panose="020F0502020204030204" pitchFamily="34" charset="0"/>
              </a:rPr>
              <a:t>Aarsman</a:t>
            </a:r>
            <a:r>
              <a:rPr lang="nl-NL" sz="3400" dirty="0">
                <a:latin typeface="Calibri" panose="020F0502020204030204" pitchFamily="34" charset="0"/>
              </a:rPr>
              <a:t> audiotour te wijzen. </a:t>
            </a:r>
          </a:p>
          <a:p>
            <a:pPr marL="0" indent="0">
              <a:lnSpc>
                <a:spcPct val="120000"/>
              </a:lnSpc>
              <a:buNone/>
            </a:pPr>
            <a:endParaRPr lang="nl-NL" sz="3400" dirty="0">
              <a:latin typeface="Calibri" panose="020F0502020204030204" pitchFamily="34" charset="0"/>
            </a:endParaRPr>
          </a:p>
          <a:p>
            <a:pPr lvl="0">
              <a:lnSpc>
                <a:spcPct val="120000"/>
              </a:lnSpc>
            </a:pPr>
            <a:r>
              <a:rPr lang="nl-NL" sz="3400" dirty="0">
                <a:latin typeface="Calibri" panose="020F0502020204030204" pitchFamily="34" charset="0"/>
              </a:rPr>
              <a:t>Sommige bezoekers geven aan te lang te moeten </a:t>
            </a:r>
            <a:r>
              <a:rPr lang="nl-NL" sz="3400" b="1" dirty="0">
                <a:latin typeface="Calibri" panose="020F0502020204030204" pitchFamily="34" charset="0"/>
              </a:rPr>
              <a:t>wachten</a:t>
            </a:r>
            <a:r>
              <a:rPr lang="nl-NL" sz="3400" dirty="0">
                <a:latin typeface="Calibri" panose="020F0502020204030204" pitchFamily="34" charset="0"/>
              </a:rPr>
              <a:t> op de volgende show. Eventueel zouden zij via het scherm bij de ingang van de grote zaal doorverwezen kunnen worden naar de Anatomische Les op dezelfde verdieping, om daarna terug te keren voor het begin van de show.</a:t>
            </a:r>
          </a:p>
          <a:p>
            <a:pPr marL="0" indent="0">
              <a:lnSpc>
                <a:spcPct val="120000"/>
              </a:lnSpc>
              <a:buNone/>
            </a:pPr>
            <a:endParaRPr lang="nl-NL" sz="3400" dirty="0">
              <a:latin typeface="Calibri" panose="020F0502020204030204" pitchFamily="34" charset="0"/>
            </a:endParaRPr>
          </a:p>
          <a:p>
            <a:pPr lvl="0">
              <a:lnSpc>
                <a:spcPct val="120000"/>
              </a:lnSpc>
            </a:pPr>
            <a:r>
              <a:rPr lang="nl-NL" sz="3400" dirty="0">
                <a:latin typeface="Calibri" panose="020F0502020204030204" pitchFamily="34" charset="0"/>
              </a:rPr>
              <a:t>De </a:t>
            </a:r>
            <a:r>
              <a:rPr lang="nl-NL" sz="3400" b="1" dirty="0">
                <a:latin typeface="Calibri" panose="020F0502020204030204" pitchFamily="34" charset="0"/>
              </a:rPr>
              <a:t>bewegwijzering</a:t>
            </a:r>
            <a:r>
              <a:rPr lang="nl-NL" sz="3400" dirty="0">
                <a:latin typeface="Calibri" panose="020F0502020204030204" pitchFamily="34" charset="0"/>
              </a:rPr>
              <a:t> </a:t>
            </a:r>
            <a:r>
              <a:rPr lang="nl-NL" sz="3400" dirty="0" smtClean="0">
                <a:latin typeface="Calibri" panose="020F0502020204030204" pitchFamily="34" charset="0"/>
              </a:rPr>
              <a:t>kan </a:t>
            </a:r>
            <a:r>
              <a:rPr lang="nl-NL" sz="3400" dirty="0">
                <a:latin typeface="Calibri" panose="020F0502020204030204" pitchFamily="34" charset="0"/>
              </a:rPr>
              <a:t>hier en daar nóg duidelijker. Zo schijnen sommige bezoekers het kabinet of de Anatomische Les over te slaan. En vergeet een enkele bezoeker zelfs de hele 2</a:t>
            </a:r>
            <a:r>
              <a:rPr lang="nl-NL" sz="3400" baseline="30000" dirty="0">
                <a:latin typeface="Calibri" panose="020F0502020204030204" pitchFamily="34" charset="0"/>
              </a:rPr>
              <a:t>e</a:t>
            </a:r>
            <a:r>
              <a:rPr lang="nl-NL" sz="3400" dirty="0">
                <a:latin typeface="Calibri" panose="020F0502020204030204" pitchFamily="34" charset="0"/>
              </a:rPr>
              <a:t> etage te bezoeken. </a:t>
            </a:r>
            <a:br>
              <a:rPr lang="nl-NL" sz="3400" dirty="0">
                <a:latin typeface="Calibri" panose="020F0502020204030204" pitchFamily="34" charset="0"/>
              </a:rPr>
            </a:br>
            <a:endParaRPr lang="nl-NL" sz="3400" dirty="0">
              <a:latin typeface="Calibri" panose="020F0502020204030204" pitchFamily="34" charset="0"/>
            </a:endParaRPr>
          </a:p>
          <a:p>
            <a:pPr lvl="0">
              <a:lnSpc>
                <a:spcPct val="120000"/>
              </a:lnSpc>
            </a:pPr>
            <a:r>
              <a:rPr lang="nl-NL" sz="3400" dirty="0" smtClean="0">
                <a:latin typeface="Calibri" panose="020F0502020204030204" pitchFamily="34" charset="0"/>
              </a:rPr>
              <a:t>De (mat-)glazen deur boven aan de trap bij de ingang van de ‘Hollanders van de Gouden Eeuw staat tegenwoordig (sinds een paar maanden melde een vrijwilliger) open. Hierdoor kunnen bezoekers de tentoonstelling binnen lopen die enkel een kaartje voor Catharina of de Historische Tour hebben. Zij hebben dus géén kaartje voor de ‘Hollanders van de Gouden Eeuw’ gekocht (dit is al enige tijd geleden doorgegeven). </a:t>
            </a:r>
          </a:p>
          <a:p>
            <a:pPr marL="0" indent="0">
              <a:buNone/>
            </a:pPr>
            <a:endParaRPr lang="nl-NL" dirty="0"/>
          </a:p>
        </p:txBody>
      </p:sp>
    </p:spTree>
    <p:extLst>
      <p:ext uri="{BB962C8B-B14F-4D97-AF65-F5344CB8AC3E}">
        <p14:creationId xmlns:p14="http://schemas.microsoft.com/office/powerpoint/2010/main" val="209978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METHODE</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ekstvak 2"/>
          <p:cNvSpPr txBox="1"/>
          <p:nvPr/>
        </p:nvSpPr>
        <p:spPr>
          <a:xfrm>
            <a:off x="1331640" y="915566"/>
            <a:ext cx="5472608" cy="2862322"/>
          </a:xfrm>
          <a:prstGeom prst="rect">
            <a:avLst/>
          </a:prstGeom>
          <a:noFill/>
        </p:spPr>
        <p:txBody>
          <a:bodyPr wrap="square" rtlCol="0">
            <a:spAutoFit/>
          </a:bodyPr>
          <a:lstStyle/>
          <a:p>
            <a:endParaRPr lang="nl-NL" dirty="0">
              <a:latin typeface="Calibri" panose="020F0502020204030204" pitchFamily="34" charset="0"/>
            </a:endParaRPr>
          </a:p>
          <a:p>
            <a:r>
              <a:rPr lang="nl-NL" dirty="0" smtClean="0">
                <a:latin typeface="Calibri" panose="020F0502020204030204" pitchFamily="34" charset="0"/>
              </a:rPr>
              <a:t>Vragenlijsten</a:t>
            </a:r>
          </a:p>
          <a:p>
            <a:r>
              <a:rPr lang="nl-NL" dirty="0" smtClean="0">
                <a:latin typeface="Calibri" panose="020F0502020204030204" pitchFamily="34" charset="0"/>
              </a:rPr>
              <a:t>Observaties</a:t>
            </a:r>
          </a:p>
          <a:p>
            <a:r>
              <a:rPr lang="nl-NL" dirty="0" err="1" smtClean="0">
                <a:latin typeface="Calibri" panose="020F0502020204030204" pitchFamily="34" charset="0"/>
              </a:rPr>
              <a:t>A-selecte</a:t>
            </a:r>
            <a:r>
              <a:rPr lang="nl-NL" dirty="0" smtClean="0">
                <a:latin typeface="Calibri" panose="020F0502020204030204" pitchFamily="34" charset="0"/>
              </a:rPr>
              <a:t> steekproef</a:t>
            </a:r>
          </a:p>
          <a:p>
            <a:r>
              <a:rPr lang="nl-NL" dirty="0">
                <a:latin typeface="Calibri" panose="020F0502020204030204" pitchFamily="34" charset="0"/>
              </a:rPr>
              <a:t>Spreiding </a:t>
            </a:r>
            <a:r>
              <a:rPr lang="nl-NL" dirty="0" smtClean="0">
                <a:latin typeface="Calibri" panose="020F0502020204030204" pitchFamily="34" charset="0"/>
              </a:rPr>
              <a:t>over dagdelen </a:t>
            </a:r>
            <a:r>
              <a:rPr lang="nl-NL" dirty="0">
                <a:latin typeface="Calibri" panose="020F0502020204030204" pitchFamily="34" charset="0"/>
              </a:rPr>
              <a:t>en dagen van de </a:t>
            </a:r>
            <a:r>
              <a:rPr lang="nl-NL" dirty="0" smtClean="0">
                <a:latin typeface="Calibri" panose="020F0502020204030204" pitchFamily="34" charset="0"/>
              </a:rPr>
              <a:t>week</a:t>
            </a:r>
          </a:p>
          <a:p>
            <a:r>
              <a:rPr lang="nl-NL" dirty="0" smtClean="0">
                <a:latin typeface="Calibri" panose="020F0502020204030204" pitchFamily="34" charset="0"/>
              </a:rPr>
              <a:t>… in de maanden juli en augustus!</a:t>
            </a:r>
            <a:endParaRPr lang="nl-NL" dirty="0">
              <a:latin typeface="Calibri" panose="020F0502020204030204" pitchFamily="34" charset="0"/>
            </a:endParaRPr>
          </a:p>
          <a:p>
            <a:endParaRPr lang="nl-NL" dirty="0" smtClean="0">
              <a:latin typeface="Calibri" panose="020F0502020204030204" pitchFamily="34" charset="0"/>
            </a:endParaRPr>
          </a:p>
          <a:p>
            <a:r>
              <a:rPr lang="nl-NL" dirty="0">
                <a:latin typeface="Calibri" panose="020F0502020204030204" pitchFamily="34" charset="0"/>
              </a:rPr>
              <a:t>N=202</a:t>
            </a:r>
          </a:p>
          <a:p>
            <a:r>
              <a:rPr lang="nl-NL" dirty="0" smtClean="0">
                <a:latin typeface="Calibri" panose="020F0502020204030204" pitchFamily="34" charset="0"/>
              </a:rPr>
              <a:t>Betrouwbaarheid </a:t>
            </a:r>
            <a:r>
              <a:rPr lang="nl-NL" dirty="0">
                <a:latin typeface="Calibri" panose="020F0502020204030204" pitchFamily="34" charset="0"/>
              </a:rPr>
              <a:t>van 95% (foutmarge is 6,8%)</a:t>
            </a:r>
          </a:p>
          <a:p>
            <a:endParaRPr lang="nl-NL" dirty="0">
              <a:latin typeface="Calibri" panose="020F0502020204030204" pitchFamily="34" charset="0"/>
            </a:endParaRPr>
          </a:p>
        </p:txBody>
      </p:sp>
    </p:spTree>
    <p:extLst>
      <p:ext uri="{BB962C8B-B14F-4D97-AF65-F5344CB8AC3E}">
        <p14:creationId xmlns:p14="http://schemas.microsoft.com/office/powerpoint/2010/main" val="329544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854" y="69954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40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77155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90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04492"/>
            <a:ext cx="5433673" cy="23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02875"/>
            <a:ext cx="3576588" cy="210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77" y="644449"/>
            <a:ext cx="4589314" cy="29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40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43558"/>
            <a:ext cx="5016029" cy="276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8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55526"/>
            <a:ext cx="4880719" cy="31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90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publiek</a:t>
            </a:r>
            <a:endParaRPr lang="nl-NL" dirty="0"/>
          </a:p>
        </p:txBody>
      </p:sp>
      <p:sp>
        <p:nvSpPr>
          <p:cNvPr id="5" name="AutoShape 6" descr="Afbeeldingsresultaat voor icon immig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1510"/>
            <a:ext cx="4460156" cy="326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969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Sjabloon - Amsterdam Museum ">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Sjabloon - Amsterdam Museum </Template>
  <TotalTime>1344</TotalTime>
  <Words>482</Words>
  <Application>Microsoft Office PowerPoint</Application>
  <PresentationFormat>Diavoorstelling (16:9)</PresentationFormat>
  <Paragraphs>92</Paragraphs>
  <Slides>24</Slides>
  <Notes>0</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PowerPoint Sjabloon - Amsterdam Museum </vt:lpstr>
      <vt:lpstr>Publieksonderzoek  Hollanders van de gouden eeuw</vt:lpstr>
      <vt:lpstr>Doelstellingen </vt:lpstr>
      <vt:lpstr>METHODE</vt:lpstr>
      <vt:lpstr>Resultaten: publiek</vt:lpstr>
      <vt:lpstr>Resultaten: publiek</vt:lpstr>
      <vt:lpstr>Resultaten: publiek</vt:lpstr>
      <vt:lpstr>Resultaten: publiek</vt:lpstr>
      <vt:lpstr>Resultaten: publiek</vt:lpstr>
      <vt:lpstr>Resultaten: publiek</vt:lpstr>
      <vt:lpstr>Resultaten: publiek</vt:lpstr>
      <vt:lpstr>Resultaten: publiek</vt:lpstr>
      <vt:lpstr>Resultaten: publiek</vt:lpstr>
      <vt:lpstr>Resultaten: publiek</vt:lpstr>
      <vt:lpstr>Resultaten: verbeterpunten?</vt:lpstr>
      <vt:lpstr>Resultaten: verbeterpunten?</vt:lpstr>
      <vt:lpstr>Resultaten: verbeterpunten?</vt:lpstr>
      <vt:lpstr>Resultaten: verbeterpunten?</vt:lpstr>
      <vt:lpstr>Resultaten: verbeterpunten?</vt:lpstr>
      <vt:lpstr>Resultaten: waardering AUDIOTOUR x HERKOMST</vt:lpstr>
      <vt:lpstr>Resultaten: waardering multimediashow x HERKOMST</vt:lpstr>
      <vt:lpstr>Resultaten: waardering multimediashow x gebruik audiotour</vt:lpstr>
      <vt:lpstr>Resultaten: OP- en Aanmerkingen multimediashow</vt:lpstr>
      <vt:lpstr>Conclusies (inclusief observaties)</vt:lpstr>
      <vt:lpstr>Aanbevelingen </vt:lpstr>
    </vt:vector>
  </TitlesOfParts>
  <Company>Het Amsterdam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Fleur Howes Smith</dc:creator>
  <cp:lastModifiedBy>Fleur Howes Smith</cp:lastModifiedBy>
  <cp:revision>89</cp:revision>
  <dcterms:created xsi:type="dcterms:W3CDTF">2016-08-15T14:03:25Z</dcterms:created>
  <dcterms:modified xsi:type="dcterms:W3CDTF">2016-12-20T08:56:16Z</dcterms:modified>
</cp:coreProperties>
</file>